
<file path=[Content_Types].xml><?xml version="1.0" encoding="utf-8"?>
<Types xmlns="http://schemas.openxmlformats.org/package/2006/content-types">
  <Default ContentType="application/x-fontdata" Extension="fntdata"/>
  <Default ContentType="image/jpeg" Extension="jpeg"/>
  <Default ContentType="video/mp4" Extension="mp4"/>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46"/>
    <p:sldId id="257" r:id="rId47"/>
    <p:sldId id="258" r:id="rId48"/>
    <p:sldId id="259" r:id="rId49"/>
    <p:sldId id="260" r:id="rId50"/>
    <p:sldId id="261" r:id="rId51"/>
    <p:sldId id="262" r:id="rId52"/>
    <p:sldId id="263" r:id="rId53"/>
    <p:sldId id="264" r:id="rId54"/>
    <p:sldId id="265" r:id="rId55"/>
    <p:sldId id="266" r:id="rId56"/>
    <p:sldId id="267" r:id="rId57"/>
    <p:sldId id="268" r:id="rId58"/>
    <p:sldId id="269" r:id="rId59"/>
    <p:sldId id="270" r:id="rId60"/>
    <p:sldId id="271" r:id="rId61"/>
    <p:sldId id="272" r:id="rId62"/>
    <p:sldId id="273" r:id="rId63"/>
    <p:sldId id="274" r:id="rId64"/>
    <p:sldId id="275" r:id="rId65"/>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Canva Sans" charset="1" panose="020B0503030501040103"/>
      <p:regular r:id="rId10"/>
    </p:embeddedFont>
    <p:embeddedFont>
      <p:font typeface="Canva Sans Bold" charset="1" panose="020B0803030501040103"/>
      <p:regular r:id="rId11"/>
    </p:embeddedFont>
    <p:embeddedFont>
      <p:font typeface="Canva Sans Italics" charset="1" panose="020B0503030501040103"/>
      <p:regular r:id="rId12"/>
    </p:embeddedFont>
    <p:embeddedFont>
      <p:font typeface="Canva Sans Bold Italics" charset="1" panose="020B0803030501040103"/>
      <p:regular r:id="rId13"/>
    </p:embeddedFont>
    <p:embeddedFont>
      <p:font typeface="Canva Sans Medium" charset="1" panose="020B0603030501040103"/>
      <p:regular r:id="rId14"/>
    </p:embeddedFont>
    <p:embeddedFont>
      <p:font typeface="Canva Sans Medium Italics" charset="1" panose="020B0603030501040103"/>
      <p:regular r:id="rId15"/>
    </p:embeddedFont>
    <p:embeddedFont>
      <p:font typeface="Poppins" charset="1" panose="00000500000000000000"/>
      <p:regular r:id="rId16"/>
    </p:embeddedFont>
    <p:embeddedFont>
      <p:font typeface="Poppins Bold" charset="1" panose="00000800000000000000"/>
      <p:regular r:id="rId17"/>
    </p:embeddedFont>
    <p:embeddedFont>
      <p:font typeface="Poppins Italics" charset="1" panose="00000500000000000000"/>
      <p:regular r:id="rId18"/>
    </p:embeddedFont>
    <p:embeddedFont>
      <p:font typeface="Poppins Bold Italics" charset="1" panose="00000800000000000000"/>
      <p:regular r:id="rId19"/>
    </p:embeddedFont>
    <p:embeddedFont>
      <p:font typeface="Poppins Thin" charset="1" panose="00000300000000000000"/>
      <p:regular r:id="rId20"/>
    </p:embeddedFont>
    <p:embeddedFont>
      <p:font typeface="Poppins Thin Italics" charset="1" panose="00000300000000000000"/>
      <p:regular r:id="rId21"/>
    </p:embeddedFont>
    <p:embeddedFont>
      <p:font typeface="Poppins Extra-Light" charset="1" panose="00000300000000000000"/>
      <p:regular r:id="rId22"/>
    </p:embeddedFont>
    <p:embeddedFont>
      <p:font typeface="Poppins Extra-Light Italics" charset="1" panose="00000300000000000000"/>
      <p:regular r:id="rId23"/>
    </p:embeddedFont>
    <p:embeddedFont>
      <p:font typeface="Poppins Light" charset="1" panose="00000400000000000000"/>
      <p:regular r:id="rId24"/>
    </p:embeddedFont>
    <p:embeddedFont>
      <p:font typeface="Poppins Light Italics" charset="1" panose="00000400000000000000"/>
      <p:regular r:id="rId25"/>
    </p:embeddedFont>
    <p:embeddedFont>
      <p:font typeface="Poppins Medium" charset="1" panose="00000600000000000000"/>
      <p:regular r:id="rId26"/>
    </p:embeddedFont>
    <p:embeddedFont>
      <p:font typeface="Poppins Medium Italics" charset="1" panose="00000600000000000000"/>
      <p:regular r:id="rId27"/>
    </p:embeddedFont>
    <p:embeddedFont>
      <p:font typeface="Poppins Semi-Bold" charset="1" panose="00000700000000000000"/>
      <p:regular r:id="rId28"/>
    </p:embeddedFont>
    <p:embeddedFont>
      <p:font typeface="Poppins Semi-Bold Italics" charset="1" panose="00000700000000000000"/>
      <p:regular r:id="rId29"/>
    </p:embeddedFont>
    <p:embeddedFont>
      <p:font typeface="Poppins Ultra-Bold" charset="1" panose="00000900000000000000"/>
      <p:regular r:id="rId30"/>
    </p:embeddedFont>
    <p:embeddedFont>
      <p:font typeface="Poppins Ultra-Bold Italics" charset="1" panose="00000900000000000000"/>
      <p:regular r:id="rId31"/>
    </p:embeddedFont>
    <p:embeddedFont>
      <p:font typeface="Poppins Heavy" charset="1" panose="00000A00000000000000"/>
      <p:regular r:id="rId32"/>
    </p:embeddedFont>
    <p:embeddedFont>
      <p:font typeface="Poppins Heavy Italics" charset="1" panose="00000A00000000000000"/>
      <p:regular r:id="rId33"/>
    </p:embeddedFont>
    <p:embeddedFont>
      <p:font typeface="Open Sans" charset="1" panose="00000000000000000000"/>
      <p:regular r:id="rId34"/>
    </p:embeddedFont>
    <p:embeddedFont>
      <p:font typeface="Open Sans Bold" charset="1" panose="00000000000000000000"/>
      <p:regular r:id="rId35"/>
    </p:embeddedFont>
    <p:embeddedFont>
      <p:font typeface="Open Sans Italics" charset="1" panose="00000000000000000000"/>
      <p:regular r:id="rId36"/>
    </p:embeddedFont>
    <p:embeddedFont>
      <p:font typeface="Open Sans Bold Italics" charset="1" panose="00000000000000000000"/>
      <p:regular r:id="rId37"/>
    </p:embeddedFont>
    <p:embeddedFont>
      <p:font typeface="Open Sans Light" charset="1" panose="00000000000000000000"/>
      <p:regular r:id="rId38"/>
    </p:embeddedFont>
    <p:embeddedFont>
      <p:font typeface="Open Sans Light Italics" charset="1" panose="00000000000000000000"/>
      <p:regular r:id="rId39"/>
    </p:embeddedFont>
    <p:embeddedFont>
      <p:font typeface="Open Sans Medium" charset="1" panose="00000000000000000000"/>
      <p:regular r:id="rId40"/>
    </p:embeddedFont>
    <p:embeddedFont>
      <p:font typeface="Open Sans Medium Italics" charset="1" panose="00000000000000000000"/>
      <p:regular r:id="rId41"/>
    </p:embeddedFont>
    <p:embeddedFont>
      <p:font typeface="Open Sans Semi-Bold" charset="1" panose="00000000000000000000"/>
      <p:regular r:id="rId42"/>
    </p:embeddedFont>
    <p:embeddedFont>
      <p:font typeface="Open Sans Semi-Bold Italics" charset="1" panose="00000000000000000000"/>
      <p:regular r:id="rId43"/>
    </p:embeddedFont>
    <p:embeddedFont>
      <p:font typeface="Open Sans Ultra-Bold" charset="1" panose="00000000000000000000"/>
      <p:regular r:id="rId44"/>
    </p:embeddedFont>
    <p:embeddedFont>
      <p:font typeface="Open Sans Ultra-Bold Italics" charset="1" panose="00000000000000000000"/>
      <p:regular r:id="rId4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46" Target="slides/slide1.xml" Type="http://schemas.openxmlformats.org/officeDocument/2006/relationships/slide"/><Relationship Id="rId47" Target="slides/slide2.xml" Type="http://schemas.openxmlformats.org/officeDocument/2006/relationships/slide"/><Relationship Id="rId48" Target="slides/slide3.xml" Type="http://schemas.openxmlformats.org/officeDocument/2006/relationships/slide"/><Relationship Id="rId49" Target="slides/slide4.xml" Type="http://schemas.openxmlformats.org/officeDocument/2006/relationships/slide"/><Relationship Id="rId5" Target="tableStyles.xml" Type="http://schemas.openxmlformats.org/officeDocument/2006/relationships/tableStyles"/><Relationship Id="rId50" Target="slides/slide5.xml" Type="http://schemas.openxmlformats.org/officeDocument/2006/relationships/slide"/><Relationship Id="rId51" Target="slides/slide6.xml" Type="http://schemas.openxmlformats.org/officeDocument/2006/relationships/slide"/><Relationship Id="rId52" Target="slides/slide7.xml" Type="http://schemas.openxmlformats.org/officeDocument/2006/relationships/slide"/><Relationship Id="rId53" Target="slides/slide8.xml" Type="http://schemas.openxmlformats.org/officeDocument/2006/relationships/slide"/><Relationship Id="rId54" Target="slides/slide9.xml" Type="http://schemas.openxmlformats.org/officeDocument/2006/relationships/slide"/><Relationship Id="rId55" Target="slides/slide10.xml" Type="http://schemas.openxmlformats.org/officeDocument/2006/relationships/slide"/><Relationship Id="rId56" Target="slides/slide11.xml" Type="http://schemas.openxmlformats.org/officeDocument/2006/relationships/slide"/><Relationship Id="rId57" Target="slides/slide12.xml" Type="http://schemas.openxmlformats.org/officeDocument/2006/relationships/slide"/><Relationship Id="rId58" Target="slides/slide13.xml" Type="http://schemas.openxmlformats.org/officeDocument/2006/relationships/slide"/><Relationship Id="rId59" Target="slides/slide14.xml" Type="http://schemas.openxmlformats.org/officeDocument/2006/relationships/slide"/><Relationship Id="rId6" Target="fonts/font6.fntdata" Type="http://schemas.openxmlformats.org/officeDocument/2006/relationships/font"/><Relationship Id="rId60" Target="slides/slide15.xml" Type="http://schemas.openxmlformats.org/officeDocument/2006/relationships/slide"/><Relationship Id="rId61" Target="slides/slide16.xml" Type="http://schemas.openxmlformats.org/officeDocument/2006/relationships/slide"/><Relationship Id="rId62" Target="slides/slide17.xml" Type="http://schemas.openxmlformats.org/officeDocument/2006/relationships/slide"/><Relationship Id="rId63" Target="slides/slide18.xml" Type="http://schemas.openxmlformats.org/officeDocument/2006/relationships/slide"/><Relationship Id="rId64" Target="slides/slide19.xml" Type="http://schemas.openxmlformats.org/officeDocument/2006/relationships/slide"/><Relationship Id="rId65" Target="slides/slide20.xml" Type="http://schemas.openxmlformats.org/officeDocument/2006/relationships/slide"/><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jpeg" Type="http://schemas.openxmlformats.org/officeDocument/2006/relationships/image"/><Relationship Id="rId4" Target="../media/image3.png" Type="http://schemas.openxmlformats.org/officeDocument/2006/relationships/image"/><Relationship Id="rId5" Target="../media/image4.jpe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jpeg" Type="http://schemas.openxmlformats.org/officeDocument/2006/relationships/image"/><Relationship Id="rId3" Target="../media/image13.png" Type="http://schemas.openxmlformats.org/officeDocument/2006/relationships/image"/><Relationship Id="rId4" Target="../media/image14.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jpe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jpe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jpe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png" Type="http://schemas.openxmlformats.org/officeDocument/2006/relationships/image"/><Relationship Id="rId4" Target="../media/image19.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png" Type="http://schemas.openxmlformats.org/officeDocument/2006/relationships/image"/><Relationship Id="rId4" Target="../media/image23.png" Type="http://schemas.openxmlformats.org/officeDocument/2006/relationships/image"/><Relationship Id="rId5" Target="../media/image24.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jpe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 Id="rId3" Target="../media/image27.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jpeg" Type="http://schemas.openxmlformats.org/officeDocument/2006/relationships/image"/><Relationship Id="rId4" Target="../media/image7.jpeg" Type="http://schemas.openxmlformats.org/officeDocument/2006/relationships/image"/><Relationship Id="rId5" Target="../media/VAGDUxdVCQY.mp4" Type="http://schemas.openxmlformats.org/officeDocument/2006/relationships/video"/><Relationship Id="rId6" Target="../media/VAGDUxdVCQY.mp4" Type="http://schemas.microsoft.com/office/2007/relationships/media"/></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jpe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2D0727">
                <a:alpha val="100000"/>
              </a:srgbClr>
            </a:gs>
            <a:gs pos="100000">
              <a:srgbClr val="0C0822">
                <a:alpha val="100000"/>
              </a:srgbClr>
            </a:gs>
          </a:gsLst>
          <a:lin ang="2700000"/>
        </a:gra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3133939" y="1555525"/>
            <a:ext cx="2778417" cy="5497575"/>
            <a:chOff x="0" y="0"/>
            <a:chExt cx="2620010" cy="5184140"/>
          </a:xfrm>
        </p:grpSpPr>
        <p:sp>
          <p:nvSpPr>
            <p:cNvPr name="Freeform 3" id="3"/>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4" id="4"/>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2"/>
              <a:stretch>
                <a:fillRect l="-58351" t="0" r="-58351" b="0"/>
              </a:stretch>
            </a:blipFill>
          </p:spPr>
        </p:sp>
        <p:sp>
          <p:nvSpPr>
            <p:cNvPr name="Freeform 5" id="5"/>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name="Freeform 6" id="6"/>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name="Freeform 7" id="7"/>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name="Freeform 8" id="8"/>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name="Freeform 9" id="9"/>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name="Freeform 10" id="10"/>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name="Freeform 11" id="11"/>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grpSp>
        <p:nvGrpSpPr>
          <p:cNvPr name="Group 12" id="12"/>
          <p:cNvGrpSpPr/>
          <p:nvPr/>
        </p:nvGrpSpPr>
        <p:grpSpPr>
          <a:xfrm rot="0">
            <a:off x="2196571" y="7727913"/>
            <a:ext cx="4780043" cy="739073"/>
            <a:chOff x="0" y="0"/>
            <a:chExt cx="4857239" cy="751008"/>
          </a:xfrm>
        </p:grpSpPr>
        <p:sp>
          <p:nvSpPr>
            <p:cNvPr name="Freeform 13" id="13"/>
            <p:cNvSpPr/>
            <p:nvPr/>
          </p:nvSpPr>
          <p:spPr>
            <a:xfrm flipH="false" flipV="false" rot="0">
              <a:off x="0" y="0"/>
              <a:ext cx="4857239" cy="751008"/>
            </a:xfrm>
            <a:custGeom>
              <a:avLst/>
              <a:gdLst/>
              <a:ahLst/>
              <a:cxnLst/>
              <a:rect r="r" b="b" t="t" l="l"/>
              <a:pathLst>
                <a:path h="751008" w="4857239">
                  <a:moveTo>
                    <a:pt x="161963" y="0"/>
                  </a:moveTo>
                  <a:lnTo>
                    <a:pt x="4695276" y="0"/>
                  </a:lnTo>
                  <a:cubicBezTo>
                    <a:pt x="4738231" y="0"/>
                    <a:pt x="4779427" y="17064"/>
                    <a:pt x="4809801" y="47438"/>
                  </a:cubicBezTo>
                  <a:cubicBezTo>
                    <a:pt x="4840175" y="77812"/>
                    <a:pt x="4857239" y="119008"/>
                    <a:pt x="4857239" y="161963"/>
                  </a:cubicBezTo>
                  <a:lnTo>
                    <a:pt x="4857239" y="589045"/>
                  </a:lnTo>
                  <a:cubicBezTo>
                    <a:pt x="4857239" y="632000"/>
                    <a:pt x="4840175" y="673196"/>
                    <a:pt x="4809801" y="703570"/>
                  </a:cubicBezTo>
                  <a:cubicBezTo>
                    <a:pt x="4779427" y="733944"/>
                    <a:pt x="4738231" y="751008"/>
                    <a:pt x="4695276" y="751008"/>
                  </a:cubicBezTo>
                  <a:lnTo>
                    <a:pt x="161963" y="751008"/>
                  </a:lnTo>
                  <a:cubicBezTo>
                    <a:pt x="119008" y="751008"/>
                    <a:pt x="77812" y="733944"/>
                    <a:pt x="47438" y="703570"/>
                  </a:cubicBezTo>
                  <a:cubicBezTo>
                    <a:pt x="17064" y="673196"/>
                    <a:pt x="0" y="632000"/>
                    <a:pt x="0" y="589045"/>
                  </a:cubicBezTo>
                  <a:lnTo>
                    <a:pt x="0" y="161963"/>
                  </a:lnTo>
                  <a:cubicBezTo>
                    <a:pt x="0" y="119008"/>
                    <a:pt x="17064" y="77812"/>
                    <a:pt x="47438" y="47438"/>
                  </a:cubicBezTo>
                  <a:cubicBezTo>
                    <a:pt x="77812" y="17064"/>
                    <a:pt x="119008" y="0"/>
                    <a:pt x="161963" y="0"/>
                  </a:cubicBezTo>
                  <a:close/>
                </a:path>
              </a:pathLst>
            </a:custGeom>
            <a:gradFill rotWithShape="true">
              <a:gsLst>
                <a:gs pos="0">
                  <a:srgbClr val="FF00E6">
                    <a:alpha val="100000"/>
                  </a:srgbClr>
                </a:gs>
                <a:gs pos="100000">
                  <a:srgbClr val="60057F">
                    <a:alpha val="100000"/>
                  </a:srgbClr>
                </a:gs>
              </a:gsLst>
              <a:lin ang="2700000"/>
            </a:gradFill>
          </p:spPr>
        </p:sp>
        <p:sp>
          <p:nvSpPr>
            <p:cNvPr name="TextBox 14" id="14"/>
            <p:cNvSpPr txBox="true"/>
            <p:nvPr/>
          </p:nvSpPr>
          <p:spPr>
            <a:xfrm>
              <a:off x="0" y="-38100"/>
              <a:ext cx="4857239" cy="789108"/>
            </a:xfrm>
            <a:prstGeom prst="rect">
              <a:avLst/>
            </a:prstGeom>
          </p:spPr>
          <p:txBody>
            <a:bodyPr anchor="ctr" rtlCol="false" tIns="50800" lIns="50800" bIns="50800" rIns="50800"/>
            <a:lstStyle/>
            <a:p>
              <a:pPr algn="ctr">
                <a:lnSpc>
                  <a:spcPts val="2659"/>
                </a:lnSpc>
              </a:pPr>
            </a:p>
          </p:txBody>
        </p:sp>
      </p:grpSp>
      <p:grpSp>
        <p:nvGrpSpPr>
          <p:cNvPr name="Group 15" id="15"/>
          <p:cNvGrpSpPr/>
          <p:nvPr/>
        </p:nvGrpSpPr>
        <p:grpSpPr>
          <a:xfrm rot="0">
            <a:off x="3578482" y="3314211"/>
            <a:ext cx="2016222" cy="2255845"/>
            <a:chOff x="0" y="0"/>
            <a:chExt cx="533187" cy="596555"/>
          </a:xfrm>
        </p:grpSpPr>
        <p:sp>
          <p:nvSpPr>
            <p:cNvPr name="Freeform 16" id="16"/>
            <p:cNvSpPr/>
            <p:nvPr/>
          </p:nvSpPr>
          <p:spPr>
            <a:xfrm flipH="false" flipV="false" rot="0">
              <a:off x="0" y="0"/>
              <a:ext cx="533187" cy="596555"/>
            </a:xfrm>
            <a:custGeom>
              <a:avLst/>
              <a:gdLst/>
              <a:ahLst/>
              <a:cxnLst/>
              <a:rect r="r" b="b" t="t" l="l"/>
              <a:pathLst>
                <a:path h="596555" w="533187">
                  <a:moveTo>
                    <a:pt x="266594" y="0"/>
                  </a:moveTo>
                  <a:cubicBezTo>
                    <a:pt x="119358" y="0"/>
                    <a:pt x="0" y="133543"/>
                    <a:pt x="0" y="298278"/>
                  </a:cubicBezTo>
                  <a:cubicBezTo>
                    <a:pt x="0" y="463012"/>
                    <a:pt x="119358" y="596555"/>
                    <a:pt x="266594" y="596555"/>
                  </a:cubicBezTo>
                  <a:cubicBezTo>
                    <a:pt x="413829" y="596555"/>
                    <a:pt x="533187" y="463012"/>
                    <a:pt x="533187" y="298278"/>
                  </a:cubicBezTo>
                  <a:cubicBezTo>
                    <a:pt x="533187" y="133543"/>
                    <a:pt x="413829" y="0"/>
                    <a:pt x="266594" y="0"/>
                  </a:cubicBezTo>
                  <a:close/>
                </a:path>
              </a:pathLst>
            </a:custGeom>
            <a:blipFill>
              <a:blip r:embed="rId3"/>
              <a:stretch>
                <a:fillRect l="-5942" t="0" r="-5942" b="0"/>
              </a:stretch>
            </a:blipFill>
          </p:spPr>
        </p:sp>
      </p:grpSp>
      <p:grpSp>
        <p:nvGrpSpPr>
          <p:cNvPr name="Group 17" id="17"/>
          <p:cNvGrpSpPr/>
          <p:nvPr/>
        </p:nvGrpSpPr>
        <p:grpSpPr>
          <a:xfrm rot="0">
            <a:off x="332607" y="302140"/>
            <a:ext cx="469167" cy="469167"/>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3"/>
              <a:stretch>
                <a:fillRect l="0" t="0" r="0" b="0"/>
              </a:stretch>
            </a:blipFill>
          </p:spPr>
        </p:sp>
      </p:grpSp>
      <p:grpSp>
        <p:nvGrpSpPr>
          <p:cNvPr name="Group 19" id="19"/>
          <p:cNvGrpSpPr>
            <a:grpSpLocks noChangeAspect="true"/>
          </p:cNvGrpSpPr>
          <p:nvPr/>
        </p:nvGrpSpPr>
        <p:grpSpPr>
          <a:xfrm rot="0">
            <a:off x="9891273" y="2123179"/>
            <a:ext cx="5776511" cy="4637909"/>
            <a:chOff x="0" y="0"/>
            <a:chExt cx="7467600" cy="5995670"/>
          </a:xfrm>
        </p:grpSpPr>
        <p:sp>
          <p:nvSpPr>
            <p:cNvPr name="Freeform 20" id="20"/>
            <p:cNvSpPr/>
            <p:nvPr/>
          </p:nvSpPr>
          <p:spPr>
            <a:xfrm flipH="false" flipV="false" rot="0">
              <a:off x="0" y="0"/>
              <a:ext cx="7467600" cy="4513580"/>
            </a:xfrm>
            <a:custGeom>
              <a:avLst/>
              <a:gdLst/>
              <a:ahLst/>
              <a:cxnLst/>
              <a:rect r="r" b="b" t="t" l="l"/>
              <a:pathLst>
                <a:path h="4513580" w="7467600">
                  <a:moveTo>
                    <a:pt x="7127240" y="0"/>
                  </a:moveTo>
                  <a:lnTo>
                    <a:pt x="340360" y="0"/>
                  </a:lnTo>
                  <a:cubicBezTo>
                    <a:pt x="152400" y="0"/>
                    <a:pt x="0" y="152400"/>
                    <a:pt x="0" y="340360"/>
                  </a:cubicBezTo>
                  <a:lnTo>
                    <a:pt x="0" y="4513580"/>
                  </a:lnTo>
                  <a:lnTo>
                    <a:pt x="7467600" y="4513580"/>
                  </a:lnTo>
                  <a:lnTo>
                    <a:pt x="7467600" y="340360"/>
                  </a:lnTo>
                  <a:cubicBezTo>
                    <a:pt x="7467600" y="152400"/>
                    <a:pt x="7315200" y="0"/>
                    <a:pt x="7127240" y="0"/>
                  </a:cubicBezTo>
                  <a:close/>
                  <a:moveTo>
                    <a:pt x="7142480" y="4188460"/>
                  </a:moveTo>
                  <a:lnTo>
                    <a:pt x="314961" y="4188460"/>
                  </a:lnTo>
                  <a:lnTo>
                    <a:pt x="314961" y="353060"/>
                  </a:lnTo>
                  <a:lnTo>
                    <a:pt x="7142480" y="353060"/>
                  </a:lnTo>
                  <a:lnTo>
                    <a:pt x="7142480" y="4188460"/>
                  </a:lnTo>
                  <a:close/>
                </a:path>
              </a:pathLst>
            </a:custGeom>
            <a:solidFill>
              <a:srgbClr val="000000"/>
            </a:solidFill>
          </p:spPr>
        </p:sp>
        <p:sp>
          <p:nvSpPr>
            <p:cNvPr name="Freeform 21" id="21"/>
            <p:cNvSpPr/>
            <p:nvPr/>
          </p:nvSpPr>
          <p:spPr>
            <a:xfrm flipH="false" flipV="false" rot="0">
              <a:off x="0" y="4514850"/>
              <a:ext cx="7467600" cy="695960"/>
            </a:xfrm>
            <a:custGeom>
              <a:avLst/>
              <a:gdLst/>
              <a:ahLst/>
              <a:cxnLst/>
              <a:rect r="r" b="b" t="t" l="l"/>
              <a:pathLst>
                <a:path h="695960" w="7467600">
                  <a:moveTo>
                    <a:pt x="0" y="355600"/>
                  </a:moveTo>
                  <a:cubicBezTo>
                    <a:pt x="0" y="543560"/>
                    <a:pt x="152400" y="695960"/>
                    <a:pt x="340360" y="695960"/>
                  </a:cubicBezTo>
                  <a:lnTo>
                    <a:pt x="7127240" y="695960"/>
                  </a:lnTo>
                  <a:cubicBezTo>
                    <a:pt x="7315200" y="695960"/>
                    <a:pt x="7467600" y="543560"/>
                    <a:pt x="7467600" y="355600"/>
                  </a:cubicBezTo>
                  <a:lnTo>
                    <a:pt x="7467600" y="0"/>
                  </a:lnTo>
                  <a:lnTo>
                    <a:pt x="0" y="0"/>
                  </a:lnTo>
                  <a:lnTo>
                    <a:pt x="0" y="355600"/>
                  </a:lnTo>
                  <a:close/>
                </a:path>
              </a:pathLst>
            </a:custGeom>
            <a:solidFill>
              <a:srgbClr val="E9E9E9"/>
            </a:solidFill>
          </p:spPr>
        </p:sp>
        <p:sp>
          <p:nvSpPr>
            <p:cNvPr name="Freeform 22" id="22"/>
            <p:cNvSpPr/>
            <p:nvPr/>
          </p:nvSpPr>
          <p:spPr>
            <a:xfrm flipH="false" flipV="false" rot="0">
              <a:off x="2429510" y="5210810"/>
              <a:ext cx="2606040" cy="791210"/>
            </a:xfrm>
            <a:custGeom>
              <a:avLst/>
              <a:gdLst/>
              <a:ahLst/>
              <a:cxnLst/>
              <a:rect r="r" b="b" t="t" l="l"/>
              <a:pathLst>
                <a:path h="791210" w="2606040">
                  <a:moveTo>
                    <a:pt x="1258570" y="0"/>
                  </a:moveTo>
                  <a:lnTo>
                    <a:pt x="453390" y="0"/>
                  </a:lnTo>
                  <a:cubicBezTo>
                    <a:pt x="453390" y="0"/>
                    <a:pt x="429260" y="370840"/>
                    <a:pt x="403860" y="525780"/>
                  </a:cubicBezTo>
                  <a:cubicBezTo>
                    <a:pt x="359410" y="791210"/>
                    <a:pt x="87630" y="706120"/>
                    <a:pt x="10160" y="762000"/>
                  </a:cubicBezTo>
                  <a:cubicBezTo>
                    <a:pt x="0" y="769620"/>
                    <a:pt x="5080" y="786130"/>
                    <a:pt x="17780" y="786130"/>
                  </a:cubicBezTo>
                  <a:lnTo>
                    <a:pt x="2588260" y="786130"/>
                  </a:lnTo>
                  <a:cubicBezTo>
                    <a:pt x="2600960" y="786130"/>
                    <a:pt x="2606040" y="769620"/>
                    <a:pt x="2595880" y="762000"/>
                  </a:cubicBezTo>
                  <a:cubicBezTo>
                    <a:pt x="2518410" y="706120"/>
                    <a:pt x="2246630" y="791210"/>
                    <a:pt x="2202180" y="525780"/>
                  </a:cubicBezTo>
                  <a:cubicBezTo>
                    <a:pt x="2176780" y="370840"/>
                    <a:pt x="2152650" y="0"/>
                    <a:pt x="2152650" y="0"/>
                  </a:cubicBezTo>
                  <a:lnTo>
                    <a:pt x="1258570" y="0"/>
                  </a:lnTo>
                  <a:close/>
                </a:path>
              </a:pathLst>
            </a:custGeom>
            <a:solidFill>
              <a:srgbClr val="BBBBBB"/>
            </a:solidFill>
          </p:spPr>
        </p:sp>
        <p:sp>
          <p:nvSpPr>
            <p:cNvPr name="Freeform 23" id="23"/>
            <p:cNvSpPr/>
            <p:nvPr/>
          </p:nvSpPr>
          <p:spPr>
            <a:xfrm flipH="false" flipV="false" rot="0">
              <a:off x="314960" y="353060"/>
              <a:ext cx="6827520" cy="3835400"/>
            </a:xfrm>
            <a:custGeom>
              <a:avLst/>
              <a:gdLst/>
              <a:ahLst/>
              <a:cxnLst/>
              <a:rect r="r" b="b" t="t" l="l"/>
              <a:pathLst>
                <a:path h="3835400" w="6827520">
                  <a:moveTo>
                    <a:pt x="0" y="0"/>
                  </a:moveTo>
                  <a:lnTo>
                    <a:pt x="6827520" y="0"/>
                  </a:lnTo>
                  <a:lnTo>
                    <a:pt x="6827520" y="3835400"/>
                  </a:lnTo>
                  <a:lnTo>
                    <a:pt x="0" y="3835400"/>
                  </a:lnTo>
                  <a:close/>
                </a:path>
              </a:pathLst>
            </a:custGeom>
            <a:blipFill>
              <a:blip r:embed="rId4"/>
              <a:stretch>
                <a:fillRect l="-23674" t="0" r="-23674" b="0"/>
              </a:stretch>
            </a:blipFill>
          </p:spPr>
        </p:sp>
      </p:grpSp>
      <p:sp>
        <p:nvSpPr>
          <p:cNvPr name="TextBox 24" id="24"/>
          <p:cNvSpPr txBox="true"/>
          <p:nvPr/>
        </p:nvSpPr>
        <p:spPr>
          <a:xfrm rot="0">
            <a:off x="1028700" y="400455"/>
            <a:ext cx="4210477" cy="282733"/>
          </a:xfrm>
          <a:prstGeom prst="rect">
            <a:avLst/>
          </a:prstGeom>
        </p:spPr>
        <p:txBody>
          <a:bodyPr anchor="t" rtlCol="false" tIns="0" lIns="0" bIns="0" rIns="0">
            <a:spAutoFit/>
          </a:bodyPr>
          <a:lstStyle/>
          <a:p>
            <a:pPr>
              <a:lnSpc>
                <a:spcPts val="2205"/>
              </a:lnSpc>
              <a:spcBef>
                <a:spcPct val="0"/>
              </a:spcBef>
            </a:pPr>
            <a:r>
              <a:rPr lang="en-US" sz="1575">
                <a:solidFill>
                  <a:srgbClr val="FFFFFF"/>
                </a:solidFill>
                <a:latin typeface="Poppins Bold"/>
              </a:rPr>
              <a:t>Nymph: Open Minded Dating App</a:t>
            </a:r>
          </a:p>
        </p:txBody>
      </p:sp>
      <p:sp>
        <p:nvSpPr>
          <p:cNvPr name="TextBox 25" id="25"/>
          <p:cNvSpPr txBox="true"/>
          <p:nvPr/>
        </p:nvSpPr>
        <p:spPr>
          <a:xfrm rot="0">
            <a:off x="3489509" y="2417935"/>
            <a:ext cx="2194168" cy="808705"/>
          </a:xfrm>
          <a:prstGeom prst="rect">
            <a:avLst/>
          </a:prstGeom>
        </p:spPr>
        <p:txBody>
          <a:bodyPr anchor="t" rtlCol="false" tIns="0" lIns="0" bIns="0" rIns="0">
            <a:spAutoFit/>
          </a:bodyPr>
          <a:lstStyle/>
          <a:p>
            <a:pPr>
              <a:lnSpc>
                <a:spcPts val="6336"/>
              </a:lnSpc>
              <a:spcBef>
                <a:spcPct val="0"/>
              </a:spcBef>
            </a:pPr>
            <a:r>
              <a:rPr lang="en-US" sz="4525">
                <a:solidFill>
                  <a:srgbClr val="000000"/>
                </a:solidFill>
                <a:latin typeface="Poppins"/>
              </a:rPr>
              <a:t>Nymph</a:t>
            </a:r>
          </a:p>
        </p:txBody>
      </p:sp>
      <p:sp>
        <p:nvSpPr>
          <p:cNvPr name="TextBox 26" id="26"/>
          <p:cNvSpPr txBox="true"/>
          <p:nvPr/>
        </p:nvSpPr>
        <p:spPr>
          <a:xfrm rot="0">
            <a:off x="2557966" y="7943779"/>
            <a:ext cx="4057253" cy="259715"/>
          </a:xfrm>
          <a:prstGeom prst="rect">
            <a:avLst/>
          </a:prstGeom>
        </p:spPr>
        <p:txBody>
          <a:bodyPr anchor="t" rtlCol="false" tIns="0" lIns="0" bIns="0" rIns="0">
            <a:spAutoFit/>
          </a:bodyPr>
          <a:lstStyle/>
          <a:p>
            <a:pPr algn="ctr">
              <a:lnSpc>
                <a:spcPts val="1960"/>
              </a:lnSpc>
              <a:spcBef>
                <a:spcPct val="0"/>
              </a:spcBef>
            </a:pPr>
            <a:r>
              <a:rPr lang="en-US" sz="1400" spc="397">
                <a:solidFill>
                  <a:srgbClr val="FFFFFF"/>
                </a:solidFill>
                <a:latin typeface="Poppins"/>
              </a:rPr>
              <a:t>HTTPS://WWW.NYMPH.SO/</a:t>
            </a:r>
          </a:p>
        </p:txBody>
      </p:sp>
      <p:grpSp>
        <p:nvGrpSpPr>
          <p:cNvPr name="Group 27" id="27"/>
          <p:cNvGrpSpPr/>
          <p:nvPr/>
        </p:nvGrpSpPr>
        <p:grpSpPr>
          <a:xfrm rot="0">
            <a:off x="13356429" y="331051"/>
            <a:ext cx="469167" cy="469167"/>
            <a:chOff x="0" y="0"/>
            <a:chExt cx="812800" cy="812800"/>
          </a:xfrm>
        </p:grpSpPr>
        <p:sp>
          <p:nvSpPr>
            <p:cNvPr name="Freeform 28" id="2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5"/>
              <a:stretch>
                <a:fillRect l="-21441" t="0" r="-21441" b="0"/>
              </a:stretch>
            </a:blipFill>
          </p:spPr>
        </p:sp>
      </p:grpSp>
      <p:sp>
        <p:nvSpPr>
          <p:cNvPr name="TextBox 29" id="29"/>
          <p:cNvSpPr txBox="true"/>
          <p:nvPr/>
        </p:nvSpPr>
        <p:spPr>
          <a:xfrm rot="0">
            <a:off x="14087995" y="371544"/>
            <a:ext cx="4210477" cy="282733"/>
          </a:xfrm>
          <a:prstGeom prst="rect">
            <a:avLst/>
          </a:prstGeom>
        </p:spPr>
        <p:txBody>
          <a:bodyPr anchor="t" rtlCol="false" tIns="0" lIns="0" bIns="0" rIns="0">
            <a:spAutoFit/>
          </a:bodyPr>
          <a:lstStyle/>
          <a:p>
            <a:pPr>
              <a:lnSpc>
                <a:spcPts val="2205"/>
              </a:lnSpc>
              <a:spcBef>
                <a:spcPct val="0"/>
              </a:spcBef>
            </a:pPr>
            <a:r>
              <a:rPr lang="en-US" sz="1575">
                <a:solidFill>
                  <a:srgbClr val="FFFFFF"/>
                </a:solidFill>
                <a:latin typeface="Poppins Bold"/>
              </a:rPr>
              <a:t>Qinshift: The shift begins with you!</a:t>
            </a:r>
          </a:p>
        </p:txBody>
      </p:sp>
      <p:grpSp>
        <p:nvGrpSpPr>
          <p:cNvPr name="Group 30" id="30"/>
          <p:cNvGrpSpPr/>
          <p:nvPr/>
        </p:nvGrpSpPr>
        <p:grpSpPr>
          <a:xfrm rot="0">
            <a:off x="10533385" y="7727913"/>
            <a:ext cx="4780043" cy="739073"/>
            <a:chOff x="0" y="0"/>
            <a:chExt cx="4857239" cy="751008"/>
          </a:xfrm>
        </p:grpSpPr>
        <p:sp>
          <p:nvSpPr>
            <p:cNvPr name="Freeform 31" id="31"/>
            <p:cNvSpPr/>
            <p:nvPr/>
          </p:nvSpPr>
          <p:spPr>
            <a:xfrm flipH="false" flipV="false" rot="0">
              <a:off x="0" y="0"/>
              <a:ext cx="4857239" cy="751008"/>
            </a:xfrm>
            <a:custGeom>
              <a:avLst/>
              <a:gdLst/>
              <a:ahLst/>
              <a:cxnLst/>
              <a:rect r="r" b="b" t="t" l="l"/>
              <a:pathLst>
                <a:path h="751008" w="4857239">
                  <a:moveTo>
                    <a:pt x="161963" y="0"/>
                  </a:moveTo>
                  <a:lnTo>
                    <a:pt x="4695276" y="0"/>
                  </a:lnTo>
                  <a:cubicBezTo>
                    <a:pt x="4738231" y="0"/>
                    <a:pt x="4779427" y="17064"/>
                    <a:pt x="4809801" y="47438"/>
                  </a:cubicBezTo>
                  <a:cubicBezTo>
                    <a:pt x="4840175" y="77812"/>
                    <a:pt x="4857239" y="119008"/>
                    <a:pt x="4857239" y="161963"/>
                  </a:cubicBezTo>
                  <a:lnTo>
                    <a:pt x="4857239" y="589045"/>
                  </a:lnTo>
                  <a:cubicBezTo>
                    <a:pt x="4857239" y="632000"/>
                    <a:pt x="4840175" y="673196"/>
                    <a:pt x="4809801" y="703570"/>
                  </a:cubicBezTo>
                  <a:cubicBezTo>
                    <a:pt x="4779427" y="733944"/>
                    <a:pt x="4738231" y="751008"/>
                    <a:pt x="4695276" y="751008"/>
                  </a:cubicBezTo>
                  <a:lnTo>
                    <a:pt x="161963" y="751008"/>
                  </a:lnTo>
                  <a:cubicBezTo>
                    <a:pt x="119008" y="751008"/>
                    <a:pt x="77812" y="733944"/>
                    <a:pt x="47438" y="703570"/>
                  </a:cubicBezTo>
                  <a:cubicBezTo>
                    <a:pt x="17064" y="673196"/>
                    <a:pt x="0" y="632000"/>
                    <a:pt x="0" y="589045"/>
                  </a:cubicBezTo>
                  <a:lnTo>
                    <a:pt x="0" y="161963"/>
                  </a:lnTo>
                  <a:cubicBezTo>
                    <a:pt x="0" y="119008"/>
                    <a:pt x="17064" y="77812"/>
                    <a:pt x="47438" y="47438"/>
                  </a:cubicBezTo>
                  <a:cubicBezTo>
                    <a:pt x="77812" y="17064"/>
                    <a:pt x="119008" y="0"/>
                    <a:pt x="161963" y="0"/>
                  </a:cubicBezTo>
                  <a:close/>
                </a:path>
              </a:pathLst>
            </a:custGeom>
            <a:gradFill rotWithShape="true">
              <a:gsLst>
                <a:gs pos="0">
                  <a:srgbClr val="FF00E6">
                    <a:alpha val="100000"/>
                  </a:srgbClr>
                </a:gs>
                <a:gs pos="100000">
                  <a:srgbClr val="60057F">
                    <a:alpha val="100000"/>
                  </a:srgbClr>
                </a:gs>
              </a:gsLst>
              <a:lin ang="2700000"/>
            </a:gradFill>
          </p:spPr>
        </p:sp>
        <p:sp>
          <p:nvSpPr>
            <p:cNvPr name="TextBox 32" id="32"/>
            <p:cNvSpPr txBox="true"/>
            <p:nvPr/>
          </p:nvSpPr>
          <p:spPr>
            <a:xfrm>
              <a:off x="0" y="-38100"/>
              <a:ext cx="4857239" cy="789108"/>
            </a:xfrm>
            <a:prstGeom prst="rect">
              <a:avLst/>
            </a:prstGeom>
          </p:spPr>
          <p:txBody>
            <a:bodyPr anchor="ctr" rtlCol="false" tIns="50800" lIns="50800" bIns="50800" rIns="50800"/>
            <a:lstStyle/>
            <a:p>
              <a:pPr algn="ctr">
                <a:lnSpc>
                  <a:spcPts val="2659"/>
                </a:lnSpc>
              </a:pPr>
            </a:p>
          </p:txBody>
        </p:sp>
      </p:grpSp>
      <p:sp>
        <p:nvSpPr>
          <p:cNvPr name="TextBox 33" id="33"/>
          <p:cNvSpPr txBox="true"/>
          <p:nvPr/>
        </p:nvSpPr>
        <p:spPr>
          <a:xfrm rot="0">
            <a:off x="10894780" y="7943779"/>
            <a:ext cx="4057253" cy="259715"/>
          </a:xfrm>
          <a:prstGeom prst="rect">
            <a:avLst/>
          </a:prstGeom>
        </p:spPr>
        <p:txBody>
          <a:bodyPr anchor="t" rtlCol="false" tIns="0" lIns="0" bIns="0" rIns="0">
            <a:spAutoFit/>
          </a:bodyPr>
          <a:lstStyle/>
          <a:p>
            <a:pPr algn="ctr">
              <a:lnSpc>
                <a:spcPts val="1960"/>
              </a:lnSpc>
              <a:spcBef>
                <a:spcPct val="0"/>
              </a:spcBef>
            </a:pPr>
            <a:r>
              <a:rPr lang="en-US" sz="1400" spc="397">
                <a:solidFill>
                  <a:srgbClr val="FFFFFF"/>
                </a:solidFill>
                <a:latin typeface="Poppins"/>
              </a:rPr>
              <a:t>HTTPS://WWW.SEDC.MK/</a:t>
            </a:r>
          </a:p>
        </p:txBody>
      </p:sp>
      <p:sp>
        <p:nvSpPr>
          <p:cNvPr name="TextBox 34" id="34"/>
          <p:cNvSpPr txBox="true"/>
          <p:nvPr/>
        </p:nvSpPr>
        <p:spPr>
          <a:xfrm rot="0">
            <a:off x="7405184" y="429042"/>
            <a:ext cx="2639764" cy="587376"/>
          </a:xfrm>
          <a:prstGeom prst="rect">
            <a:avLst/>
          </a:prstGeom>
        </p:spPr>
        <p:txBody>
          <a:bodyPr anchor="t" rtlCol="false" tIns="0" lIns="0" bIns="0" rIns="0">
            <a:spAutoFit/>
          </a:bodyPr>
          <a:lstStyle/>
          <a:p>
            <a:pPr algn="ctr">
              <a:lnSpc>
                <a:spcPts val="4899"/>
              </a:lnSpc>
              <a:spcBef>
                <a:spcPct val="0"/>
              </a:spcBef>
            </a:pPr>
            <a:r>
              <a:rPr lang="en-US" sz="3499">
                <a:solidFill>
                  <a:srgbClr val="FFFFFF"/>
                </a:solidFill>
                <a:latin typeface="Canva Sans"/>
              </a:rPr>
              <a:t>G1-GRUPA 3</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2D0727">
                <a:alpha val="100000"/>
              </a:srgbClr>
            </a:gs>
            <a:gs pos="100000">
              <a:srgbClr val="0C0822">
                <a:alpha val="100000"/>
              </a:srgbClr>
            </a:gs>
          </a:gsLst>
          <a:lin ang="2700000"/>
        </a:gradFill>
      </p:bgPr>
    </p:bg>
    <p:spTree>
      <p:nvGrpSpPr>
        <p:cNvPr id="1" name=""/>
        <p:cNvGrpSpPr/>
        <p:nvPr/>
      </p:nvGrpSpPr>
      <p:grpSpPr>
        <a:xfrm>
          <a:off x="0" y="0"/>
          <a:ext cx="0" cy="0"/>
          <a:chOff x="0" y="0"/>
          <a:chExt cx="0" cy="0"/>
        </a:xfrm>
      </p:grpSpPr>
      <p:grpSp>
        <p:nvGrpSpPr>
          <p:cNvPr name="Group 2" id="2"/>
          <p:cNvGrpSpPr/>
          <p:nvPr/>
        </p:nvGrpSpPr>
        <p:grpSpPr>
          <a:xfrm rot="0">
            <a:off x="17293116" y="565634"/>
            <a:ext cx="397367" cy="28996"/>
            <a:chOff x="0" y="0"/>
            <a:chExt cx="128243" cy="9358"/>
          </a:xfrm>
        </p:grpSpPr>
        <p:sp>
          <p:nvSpPr>
            <p:cNvPr name="Freeform 3" id="3"/>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gradFill rotWithShape="true">
              <a:gsLst>
                <a:gs pos="0">
                  <a:srgbClr val="FF00E6">
                    <a:alpha val="100000"/>
                  </a:srgbClr>
                </a:gs>
                <a:gs pos="100000">
                  <a:srgbClr val="60057F">
                    <a:alpha val="100000"/>
                  </a:srgbClr>
                </a:gs>
              </a:gsLst>
              <a:lin ang="2700000"/>
            </a:gradFill>
          </p:spPr>
        </p:sp>
        <p:sp>
          <p:nvSpPr>
            <p:cNvPr name="TextBox 4" id="4"/>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7293116" y="657737"/>
            <a:ext cx="397367" cy="28996"/>
            <a:chOff x="0" y="0"/>
            <a:chExt cx="128243" cy="9358"/>
          </a:xfrm>
        </p:grpSpPr>
        <p:sp>
          <p:nvSpPr>
            <p:cNvPr name="Freeform 6" id="6"/>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gradFill rotWithShape="true">
              <a:gsLst>
                <a:gs pos="0">
                  <a:srgbClr val="FF00E6">
                    <a:alpha val="100000"/>
                  </a:srgbClr>
                </a:gs>
                <a:gs pos="100000">
                  <a:srgbClr val="60057F">
                    <a:alpha val="100000"/>
                  </a:srgbClr>
                </a:gs>
              </a:gsLst>
              <a:lin ang="2700000"/>
            </a:gradFill>
          </p:spPr>
        </p:sp>
        <p:sp>
          <p:nvSpPr>
            <p:cNvPr name="TextBox 7" id="7"/>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18153377" y="7727913"/>
            <a:ext cx="290192" cy="1530387"/>
            <a:chOff x="0" y="0"/>
            <a:chExt cx="294878" cy="1555103"/>
          </a:xfrm>
        </p:grpSpPr>
        <p:sp>
          <p:nvSpPr>
            <p:cNvPr name="Freeform 9" id="9"/>
            <p:cNvSpPr/>
            <p:nvPr/>
          </p:nvSpPr>
          <p:spPr>
            <a:xfrm flipH="false" flipV="false" rot="0">
              <a:off x="0" y="0"/>
              <a:ext cx="294878" cy="1555103"/>
            </a:xfrm>
            <a:custGeom>
              <a:avLst/>
              <a:gdLst/>
              <a:ahLst/>
              <a:cxnLst/>
              <a:rect r="r" b="b" t="t" l="l"/>
              <a:pathLst>
                <a:path h="1555103" w="294878">
                  <a:moveTo>
                    <a:pt x="147439" y="0"/>
                  </a:moveTo>
                  <a:lnTo>
                    <a:pt x="147439" y="0"/>
                  </a:lnTo>
                  <a:cubicBezTo>
                    <a:pt x="228868" y="0"/>
                    <a:pt x="294878" y="66011"/>
                    <a:pt x="294878" y="147439"/>
                  </a:cubicBezTo>
                  <a:lnTo>
                    <a:pt x="294878" y="1407663"/>
                  </a:lnTo>
                  <a:cubicBezTo>
                    <a:pt x="294878" y="1446767"/>
                    <a:pt x="279345" y="1484268"/>
                    <a:pt x="251694" y="1511919"/>
                  </a:cubicBezTo>
                  <a:cubicBezTo>
                    <a:pt x="224044" y="1539569"/>
                    <a:pt x="186542" y="1555103"/>
                    <a:pt x="147439" y="1555103"/>
                  </a:cubicBezTo>
                  <a:lnTo>
                    <a:pt x="147439" y="1555103"/>
                  </a:lnTo>
                  <a:cubicBezTo>
                    <a:pt x="108336" y="1555103"/>
                    <a:pt x="70834" y="1539569"/>
                    <a:pt x="43184" y="1511919"/>
                  </a:cubicBezTo>
                  <a:cubicBezTo>
                    <a:pt x="15534" y="1484268"/>
                    <a:pt x="0" y="1446767"/>
                    <a:pt x="0" y="1407663"/>
                  </a:cubicBezTo>
                  <a:lnTo>
                    <a:pt x="0" y="147439"/>
                  </a:lnTo>
                  <a:cubicBezTo>
                    <a:pt x="0" y="108336"/>
                    <a:pt x="15534" y="70834"/>
                    <a:pt x="43184" y="43184"/>
                  </a:cubicBezTo>
                  <a:cubicBezTo>
                    <a:pt x="70834" y="15534"/>
                    <a:pt x="108336" y="0"/>
                    <a:pt x="147439" y="0"/>
                  </a:cubicBezTo>
                  <a:close/>
                </a:path>
              </a:pathLst>
            </a:custGeom>
            <a:gradFill rotWithShape="true">
              <a:gsLst>
                <a:gs pos="0">
                  <a:srgbClr val="FF00E6">
                    <a:alpha val="100000"/>
                  </a:srgbClr>
                </a:gs>
                <a:gs pos="100000">
                  <a:srgbClr val="60057F">
                    <a:alpha val="100000"/>
                  </a:srgbClr>
                </a:gs>
              </a:gsLst>
              <a:lin ang="2700000"/>
            </a:gradFill>
          </p:spPr>
        </p:sp>
        <p:sp>
          <p:nvSpPr>
            <p:cNvPr name="TextBox 10" id="10"/>
            <p:cNvSpPr txBox="true"/>
            <p:nvPr/>
          </p:nvSpPr>
          <p:spPr>
            <a:xfrm>
              <a:off x="0" y="-38100"/>
              <a:ext cx="294878" cy="1593203"/>
            </a:xfrm>
            <a:prstGeom prst="rect">
              <a:avLst/>
            </a:prstGeom>
          </p:spPr>
          <p:txBody>
            <a:bodyPr anchor="ctr" rtlCol="false" tIns="50800" lIns="50800" bIns="50800" rIns="50800"/>
            <a:lstStyle/>
            <a:p>
              <a:pPr algn="ctr">
                <a:lnSpc>
                  <a:spcPts val="2659"/>
                </a:lnSpc>
              </a:pPr>
            </a:p>
          </p:txBody>
        </p:sp>
      </p:grpSp>
      <p:grpSp>
        <p:nvGrpSpPr>
          <p:cNvPr name="Group 11" id="11"/>
          <p:cNvGrpSpPr>
            <a:grpSpLocks noChangeAspect="true"/>
          </p:cNvGrpSpPr>
          <p:nvPr/>
        </p:nvGrpSpPr>
        <p:grpSpPr>
          <a:xfrm rot="0">
            <a:off x="1192989" y="1067458"/>
            <a:ext cx="4463701" cy="8832199"/>
            <a:chOff x="0" y="0"/>
            <a:chExt cx="2620010" cy="5184140"/>
          </a:xfrm>
        </p:grpSpPr>
        <p:sp>
          <p:nvSpPr>
            <p:cNvPr name="Freeform 12" id="12"/>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13" id="13"/>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2"/>
              <a:stretch>
                <a:fillRect l="0" t="-22" r="0" b="-22"/>
              </a:stretch>
            </a:blipFill>
          </p:spPr>
        </p:sp>
        <p:sp>
          <p:nvSpPr>
            <p:cNvPr name="Freeform 14" id="14"/>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name="Freeform 15" id="15"/>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name="Freeform 16" id="16"/>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name="Freeform 17" id="17"/>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name="Freeform 18" id="18"/>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name="Freeform 19" id="19"/>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name="Freeform 20" id="20"/>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grpSp>
        <p:nvGrpSpPr>
          <p:cNvPr name="Group 21" id="21"/>
          <p:cNvGrpSpPr>
            <a:grpSpLocks noChangeAspect="true"/>
          </p:cNvGrpSpPr>
          <p:nvPr/>
        </p:nvGrpSpPr>
        <p:grpSpPr>
          <a:xfrm rot="0">
            <a:off x="6853160" y="1067458"/>
            <a:ext cx="4463701" cy="8832199"/>
            <a:chOff x="0" y="0"/>
            <a:chExt cx="2620010" cy="5184140"/>
          </a:xfrm>
        </p:grpSpPr>
        <p:sp>
          <p:nvSpPr>
            <p:cNvPr name="Freeform 22" id="22"/>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23" id="23"/>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3"/>
              <a:stretch>
                <a:fillRect l="0" t="-22" r="0" b="-22"/>
              </a:stretch>
            </a:blipFill>
          </p:spPr>
        </p:sp>
        <p:sp>
          <p:nvSpPr>
            <p:cNvPr name="Freeform 24" id="24"/>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name="Freeform 25" id="25"/>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name="Freeform 26" id="26"/>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name="Freeform 27" id="27"/>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name="Freeform 28" id="28"/>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name="Freeform 29" id="29"/>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name="Freeform 30" id="30"/>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grpSp>
        <p:nvGrpSpPr>
          <p:cNvPr name="Group 31" id="31"/>
          <p:cNvGrpSpPr>
            <a:grpSpLocks noChangeAspect="true"/>
          </p:cNvGrpSpPr>
          <p:nvPr/>
        </p:nvGrpSpPr>
        <p:grpSpPr>
          <a:xfrm rot="0">
            <a:off x="12517011" y="1188965"/>
            <a:ext cx="4402292" cy="8710691"/>
            <a:chOff x="0" y="0"/>
            <a:chExt cx="2620010" cy="5184140"/>
          </a:xfrm>
        </p:grpSpPr>
        <p:sp>
          <p:nvSpPr>
            <p:cNvPr name="Freeform 32" id="32"/>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33" id="33"/>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4"/>
              <a:stretch>
                <a:fillRect l="0" t="-22" r="0" b="-22"/>
              </a:stretch>
            </a:blipFill>
          </p:spPr>
        </p:sp>
        <p:sp>
          <p:nvSpPr>
            <p:cNvPr name="Freeform 34" id="34"/>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name="Freeform 35" id="35"/>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name="Freeform 36" id="36"/>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name="Freeform 37" id="37"/>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name="Freeform 38" id="38"/>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name="Freeform 39" id="39"/>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name="Freeform 40" id="40"/>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2D0727">
                <a:alpha val="100000"/>
              </a:srgbClr>
            </a:gs>
            <a:gs pos="100000">
              <a:srgbClr val="0C0822">
                <a:alpha val="100000"/>
              </a:srgbClr>
            </a:gs>
          </a:gsLst>
          <a:lin ang="2700000"/>
        </a:gradFill>
      </p:bgPr>
    </p:bg>
    <p:spTree>
      <p:nvGrpSpPr>
        <p:cNvPr id="1" name=""/>
        <p:cNvGrpSpPr/>
        <p:nvPr/>
      </p:nvGrpSpPr>
      <p:grpSpPr>
        <a:xfrm>
          <a:off x="0" y="0"/>
          <a:ext cx="0" cy="0"/>
          <a:chOff x="0" y="0"/>
          <a:chExt cx="0" cy="0"/>
        </a:xfrm>
      </p:grpSpPr>
      <p:grpSp>
        <p:nvGrpSpPr>
          <p:cNvPr name="Group 2" id="2"/>
          <p:cNvGrpSpPr/>
          <p:nvPr/>
        </p:nvGrpSpPr>
        <p:grpSpPr>
          <a:xfrm rot="0">
            <a:off x="17293116" y="565634"/>
            <a:ext cx="397367" cy="28996"/>
            <a:chOff x="0" y="0"/>
            <a:chExt cx="128243" cy="9358"/>
          </a:xfrm>
        </p:grpSpPr>
        <p:sp>
          <p:nvSpPr>
            <p:cNvPr name="Freeform 3" id="3"/>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gradFill rotWithShape="true">
              <a:gsLst>
                <a:gs pos="0">
                  <a:srgbClr val="FF00E6">
                    <a:alpha val="100000"/>
                  </a:srgbClr>
                </a:gs>
                <a:gs pos="100000">
                  <a:srgbClr val="60057F">
                    <a:alpha val="100000"/>
                  </a:srgbClr>
                </a:gs>
              </a:gsLst>
              <a:lin ang="2700000"/>
            </a:gradFill>
          </p:spPr>
        </p:sp>
        <p:sp>
          <p:nvSpPr>
            <p:cNvPr name="TextBox 4" id="4"/>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7293116" y="657737"/>
            <a:ext cx="397367" cy="28996"/>
            <a:chOff x="0" y="0"/>
            <a:chExt cx="128243" cy="9358"/>
          </a:xfrm>
        </p:grpSpPr>
        <p:sp>
          <p:nvSpPr>
            <p:cNvPr name="Freeform 6" id="6"/>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gradFill rotWithShape="true">
              <a:gsLst>
                <a:gs pos="0">
                  <a:srgbClr val="FF00E6">
                    <a:alpha val="100000"/>
                  </a:srgbClr>
                </a:gs>
                <a:gs pos="100000">
                  <a:srgbClr val="60057F">
                    <a:alpha val="100000"/>
                  </a:srgbClr>
                </a:gs>
              </a:gsLst>
              <a:lin ang="2700000"/>
            </a:gradFill>
          </p:spPr>
        </p:sp>
        <p:sp>
          <p:nvSpPr>
            <p:cNvPr name="TextBox 7" id="7"/>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18153377" y="7727913"/>
            <a:ext cx="290192" cy="1530387"/>
            <a:chOff x="0" y="0"/>
            <a:chExt cx="294878" cy="1555103"/>
          </a:xfrm>
        </p:grpSpPr>
        <p:sp>
          <p:nvSpPr>
            <p:cNvPr name="Freeform 9" id="9"/>
            <p:cNvSpPr/>
            <p:nvPr/>
          </p:nvSpPr>
          <p:spPr>
            <a:xfrm flipH="false" flipV="false" rot="0">
              <a:off x="0" y="0"/>
              <a:ext cx="294878" cy="1555103"/>
            </a:xfrm>
            <a:custGeom>
              <a:avLst/>
              <a:gdLst/>
              <a:ahLst/>
              <a:cxnLst/>
              <a:rect r="r" b="b" t="t" l="l"/>
              <a:pathLst>
                <a:path h="1555103" w="294878">
                  <a:moveTo>
                    <a:pt x="147439" y="0"/>
                  </a:moveTo>
                  <a:lnTo>
                    <a:pt x="147439" y="0"/>
                  </a:lnTo>
                  <a:cubicBezTo>
                    <a:pt x="228868" y="0"/>
                    <a:pt x="294878" y="66011"/>
                    <a:pt x="294878" y="147439"/>
                  </a:cubicBezTo>
                  <a:lnTo>
                    <a:pt x="294878" y="1407663"/>
                  </a:lnTo>
                  <a:cubicBezTo>
                    <a:pt x="294878" y="1446767"/>
                    <a:pt x="279345" y="1484268"/>
                    <a:pt x="251694" y="1511919"/>
                  </a:cubicBezTo>
                  <a:cubicBezTo>
                    <a:pt x="224044" y="1539569"/>
                    <a:pt x="186542" y="1555103"/>
                    <a:pt x="147439" y="1555103"/>
                  </a:cubicBezTo>
                  <a:lnTo>
                    <a:pt x="147439" y="1555103"/>
                  </a:lnTo>
                  <a:cubicBezTo>
                    <a:pt x="108336" y="1555103"/>
                    <a:pt x="70834" y="1539569"/>
                    <a:pt x="43184" y="1511919"/>
                  </a:cubicBezTo>
                  <a:cubicBezTo>
                    <a:pt x="15534" y="1484268"/>
                    <a:pt x="0" y="1446767"/>
                    <a:pt x="0" y="1407663"/>
                  </a:cubicBezTo>
                  <a:lnTo>
                    <a:pt x="0" y="147439"/>
                  </a:lnTo>
                  <a:cubicBezTo>
                    <a:pt x="0" y="108336"/>
                    <a:pt x="15534" y="70834"/>
                    <a:pt x="43184" y="43184"/>
                  </a:cubicBezTo>
                  <a:cubicBezTo>
                    <a:pt x="70834" y="15534"/>
                    <a:pt x="108336" y="0"/>
                    <a:pt x="147439" y="0"/>
                  </a:cubicBezTo>
                  <a:close/>
                </a:path>
              </a:pathLst>
            </a:custGeom>
            <a:gradFill rotWithShape="true">
              <a:gsLst>
                <a:gs pos="0">
                  <a:srgbClr val="FF00E6">
                    <a:alpha val="100000"/>
                  </a:srgbClr>
                </a:gs>
                <a:gs pos="100000">
                  <a:srgbClr val="60057F">
                    <a:alpha val="100000"/>
                  </a:srgbClr>
                </a:gs>
              </a:gsLst>
              <a:lin ang="2700000"/>
            </a:gradFill>
          </p:spPr>
        </p:sp>
        <p:sp>
          <p:nvSpPr>
            <p:cNvPr name="TextBox 10" id="10"/>
            <p:cNvSpPr txBox="true"/>
            <p:nvPr/>
          </p:nvSpPr>
          <p:spPr>
            <a:xfrm>
              <a:off x="0" y="-38100"/>
              <a:ext cx="294878" cy="1593203"/>
            </a:xfrm>
            <a:prstGeom prst="rect">
              <a:avLst/>
            </a:prstGeom>
          </p:spPr>
          <p:txBody>
            <a:bodyPr anchor="ctr" rtlCol="false" tIns="50800" lIns="50800" bIns="50800" rIns="50800"/>
            <a:lstStyle/>
            <a:p>
              <a:pPr algn="ctr">
                <a:lnSpc>
                  <a:spcPts val="2659"/>
                </a:lnSpc>
              </a:pPr>
            </a:p>
          </p:txBody>
        </p:sp>
      </p:grpSp>
      <p:grpSp>
        <p:nvGrpSpPr>
          <p:cNvPr name="Group 11" id="11"/>
          <p:cNvGrpSpPr>
            <a:grpSpLocks noChangeAspect="true"/>
          </p:cNvGrpSpPr>
          <p:nvPr/>
        </p:nvGrpSpPr>
        <p:grpSpPr>
          <a:xfrm rot="0">
            <a:off x="12303410" y="1899790"/>
            <a:ext cx="3952027" cy="7819765"/>
            <a:chOff x="0" y="0"/>
            <a:chExt cx="2620010" cy="5184140"/>
          </a:xfrm>
        </p:grpSpPr>
        <p:sp>
          <p:nvSpPr>
            <p:cNvPr name="Freeform 12" id="12"/>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13" id="13"/>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2"/>
              <a:stretch>
                <a:fillRect l="0" t="-22" r="0" b="-22"/>
              </a:stretch>
            </a:blipFill>
          </p:spPr>
        </p:sp>
        <p:sp>
          <p:nvSpPr>
            <p:cNvPr name="Freeform 14" id="14"/>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name="Freeform 15" id="15"/>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name="Freeform 16" id="16"/>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name="Freeform 17" id="17"/>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name="Freeform 18" id="18"/>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name="Freeform 19" id="19"/>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name="Freeform 20" id="20"/>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sp>
        <p:nvSpPr>
          <p:cNvPr name="TextBox 21" id="21"/>
          <p:cNvSpPr txBox="true"/>
          <p:nvPr/>
        </p:nvSpPr>
        <p:spPr>
          <a:xfrm rot="0">
            <a:off x="4267696" y="1701829"/>
            <a:ext cx="8886593" cy="357821"/>
          </a:xfrm>
          <a:prstGeom prst="rect">
            <a:avLst/>
          </a:prstGeom>
        </p:spPr>
        <p:txBody>
          <a:bodyPr anchor="t" rtlCol="false" tIns="0" lIns="0" bIns="0" rIns="0">
            <a:spAutoFit/>
          </a:bodyPr>
          <a:lstStyle/>
          <a:p>
            <a:pPr algn="ctr">
              <a:lnSpc>
                <a:spcPts val="2963"/>
              </a:lnSpc>
              <a:spcBef>
                <a:spcPct val="0"/>
              </a:spcBef>
            </a:pPr>
            <a:r>
              <a:rPr lang="en-US" sz="2116">
                <a:solidFill>
                  <a:srgbClr val="FFFFFF"/>
                </a:solidFill>
                <a:latin typeface="Canva Sans Bold"/>
              </a:rPr>
              <a:t>There is no search field</a:t>
            </a:r>
          </a:p>
        </p:txBody>
      </p:sp>
      <p:sp>
        <p:nvSpPr>
          <p:cNvPr name="TextBox 22" id="22"/>
          <p:cNvSpPr txBox="true"/>
          <p:nvPr/>
        </p:nvSpPr>
        <p:spPr>
          <a:xfrm rot="0">
            <a:off x="172004" y="2012026"/>
            <a:ext cx="10775451" cy="8106944"/>
          </a:xfrm>
          <a:prstGeom prst="rect">
            <a:avLst/>
          </a:prstGeom>
        </p:spPr>
        <p:txBody>
          <a:bodyPr anchor="t" rtlCol="false" tIns="0" lIns="0" bIns="0" rIns="0">
            <a:spAutoFit/>
          </a:bodyPr>
          <a:lstStyle/>
          <a:p>
            <a:pPr>
              <a:lnSpc>
                <a:spcPts val="3261"/>
              </a:lnSpc>
            </a:pPr>
            <a:r>
              <a:rPr lang="en-US" sz="2329">
                <a:solidFill>
                  <a:srgbClr val="FFFFFF"/>
                </a:solidFill>
                <a:latin typeface="Canva Sans Bold"/>
              </a:rPr>
              <a:t> Steps to Reproduce:</a:t>
            </a:r>
          </a:p>
          <a:p>
            <a:pPr>
              <a:lnSpc>
                <a:spcPts val="3261"/>
              </a:lnSpc>
            </a:pPr>
            <a:r>
              <a:rPr lang="en-US" sz="2329">
                <a:solidFill>
                  <a:srgbClr val="FFFFFF"/>
                </a:solidFill>
                <a:latin typeface="Canva Sans"/>
              </a:rPr>
              <a:t>1. Open the application.</a:t>
            </a:r>
          </a:p>
          <a:p>
            <a:pPr>
              <a:lnSpc>
                <a:spcPts val="3261"/>
              </a:lnSpc>
            </a:pPr>
            <a:r>
              <a:rPr lang="en-US" sz="2329">
                <a:solidFill>
                  <a:srgbClr val="FFFFFF"/>
                </a:solidFill>
                <a:latin typeface="Canva Sans"/>
              </a:rPr>
              <a:t>2.  Click Get started or Sign in and enter your phone number </a:t>
            </a:r>
          </a:p>
          <a:p>
            <a:pPr>
              <a:lnSpc>
                <a:spcPts val="3261"/>
              </a:lnSpc>
            </a:pPr>
            <a:r>
              <a:rPr lang="en-US" sz="2329">
                <a:solidFill>
                  <a:srgbClr val="FFFFFF"/>
                </a:solidFill>
                <a:latin typeface="Canva Sans"/>
              </a:rPr>
              <a:t>3. Then enter the verification code that application sends you in message on your phone</a:t>
            </a:r>
          </a:p>
          <a:p>
            <a:pPr>
              <a:lnSpc>
                <a:spcPts val="3261"/>
              </a:lnSpc>
            </a:pPr>
            <a:r>
              <a:rPr lang="en-US" sz="2329">
                <a:solidFill>
                  <a:srgbClr val="FFFFFF"/>
                </a:solidFill>
                <a:latin typeface="Canva Sans"/>
              </a:rPr>
              <a:t>4. Tap on the "&gt;” to proceed.</a:t>
            </a:r>
          </a:p>
          <a:p>
            <a:pPr>
              <a:lnSpc>
                <a:spcPts val="3261"/>
              </a:lnSpc>
            </a:pPr>
            <a:r>
              <a:rPr lang="en-US" sz="2329">
                <a:solidFill>
                  <a:srgbClr val="FFFFFF"/>
                </a:solidFill>
                <a:latin typeface="Canva Sans"/>
              </a:rPr>
              <a:t> Expected Behavior:</a:t>
            </a:r>
          </a:p>
          <a:p>
            <a:pPr>
              <a:lnSpc>
                <a:spcPts val="3261"/>
              </a:lnSpc>
            </a:pPr>
            <a:r>
              <a:rPr lang="en-US" sz="2329">
                <a:solidFill>
                  <a:srgbClr val="FFFFFF"/>
                </a:solidFill>
                <a:latin typeface="Canva Sans"/>
              </a:rPr>
              <a:t>• The application should allow you to find people that you want and search them by the name of their profile. </a:t>
            </a:r>
          </a:p>
          <a:p>
            <a:pPr>
              <a:lnSpc>
                <a:spcPts val="3261"/>
              </a:lnSpc>
            </a:pPr>
            <a:r>
              <a:rPr lang="en-US" sz="2329">
                <a:solidFill>
                  <a:srgbClr val="FFFFFF"/>
                </a:solidFill>
                <a:latin typeface="Canva Sans Bold"/>
              </a:rPr>
              <a:t>Actual results:</a:t>
            </a:r>
          </a:p>
          <a:p>
            <a:pPr>
              <a:lnSpc>
                <a:spcPts val="3261"/>
              </a:lnSpc>
            </a:pPr>
            <a:r>
              <a:rPr lang="en-US" sz="2329">
                <a:solidFill>
                  <a:srgbClr val="FFFFFF"/>
                </a:solidFill>
                <a:latin typeface="Canva Sans"/>
              </a:rPr>
              <a:t>• If you have profiles that matches your interests they are showing and you can scroll, after you scrolled profiles that are showing on the main page than application shows message “You’ve run out of people”.</a:t>
            </a:r>
          </a:p>
          <a:p>
            <a:pPr>
              <a:lnSpc>
                <a:spcPts val="3261"/>
              </a:lnSpc>
            </a:pPr>
            <a:r>
              <a:rPr lang="en-US" sz="2329">
                <a:solidFill>
                  <a:srgbClr val="FFFFFF"/>
                </a:solidFill>
                <a:latin typeface="Canva Sans"/>
              </a:rPr>
              <a:t>• The application shows a message “You’ve run out of people”, and there is no search field.                                                                                                       </a:t>
            </a:r>
            <a:r>
              <a:rPr lang="en-US" sz="2329">
                <a:solidFill>
                  <a:srgbClr val="FFFFFF"/>
                </a:solidFill>
                <a:latin typeface="Canva Sans Bold"/>
              </a:rPr>
              <a:t>Additional Notes:</a:t>
            </a:r>
          </a:p>
          <a:p>
            <a:pPr>
              <a:lnSpc>
                <a:spcPts val="3261"/>
              </a:lnSpc>
            </a:pPr>
            <a:r>
              <a:rPr lang="en-US" sz="2329">
                <a:solidFill>
                  <a:srgbClr val="FFFFFF"/>
                </a:solidFill>
                <a:latin typeface="Canva Sans"/>
              </a:rPr>
              <a:t> Application should upgrade and have “Search” option like one of the main tool to work properly and easier.                                                                                                                         Reproducibility:</a:t>
            </a:r>
          </a:p>
          <a:p>
            <a:pPr>
              <a:lnSpc>
                <a:spcPts val="3261"/>
              </a:lnSpc>
              <a:spcBef>
                <a:spcPct val="0"/>
              </a:spcBef>
            </a:pPr>
            <a:r>
              <a:rPr lang="en-US" sz="2329">
                <a:solidFill>
                  <a:srgbClr val="FFFFFF"/>
                </a:solidFill>
                <a:latin typeface="Canva Sans"/>
              </a:rPr>
              <a:t>• 100% </a:t>
            </a:r>
          </a:p>
        </p:txBody>
      </p:sp>
      <p:sp>
        <p:nvSpPr>
          <p:cNvPr name="TextBox 23" id="23"/>
          <p:cNvSpPr txBox="true"/>
          <p:nvPr/>
        </p:nvSpPr>
        <p:spPr>
          <a:xfrm rot="0">
            <a:off x="5712988" y="688714"/>
            <a:ext cx="5838230" cy="811683"/>
          </a:xfrm>
          <a:prstGeom prst="rect">
            <a:avLst/>
          </a:prstGeom>
        </p:spPr>
        <p:txBody>
          <a:bodyPr anchor="t" rtlCol="false" tIns="0" lIns="0" bIns="0" rIns="0">
            <a:spAutoFit/>
          </a:bodyPr>
          <a:lstStyle/>
          <a:p>
            <a:pPr algn="ctr">
              <a:lnSpc>
                <a:spcPts val="6711"/>
              </a:lnSpc>
              <a:spcBef>
                <a:spcPct val="0"/>
              </a:spcBef>
            </a:pPr>
            <a:r>
              <a:rPr lang="en-US" sz="4793">
                <a:solidFill>
                  <a:srgbClr val="FFFFFF"/>
                </a:solidFill>
                <a:latin typeface="Canva Sans Bold"/>
              </a:rPr>
              <a:t>BUG REPORT ID: 06</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2D0727">
                <a:alpha val="100000"/>
              </a:srgbClr>
            </a:gs>
            <a:gs pos="100000">
              <a:srgbClr val="0C0822">
                <a:alpha val="100000"/>
              </a:srgbClr>
            </a:gs>
          </a:gsLst>
          <a:lin ang="2700000"/>
        </a:gradFill>
      </p:bgPr>
    </p:bg>
    <p:spTree>
      <p:nvGrpSpPr>
        <p:cNvPr id="1" name=""/>
        <p:cNvGrpSpPr/>
        <p:nvPr/>
      </p:nvGrpSpPr>
      <p:grpSpPr>
        <a:xfrm>
          <a:off x="0" y="0"/>
          <a:ext cx="0" cy="0"/>
          <a:chOff x="0" y="0"/>
          <a:chExt cx="0" cy="0"/>
        </a:xfrm>
      </p:grpSpPr>
      <p:grpSp>
        <p:nvGrpSpPr>
          <p:cNvPr name="Group 2" id="2"/>
          <p:cNvGrpSpPr/>
          <p:nvPr/>
        </p:nvGrpSpPr>
        <p:grpSpPr>
          <a:xfrm rot="0">
            <a:off x="17293116" y="565634"/>
            <a:ext cx="397367" cy="28996"/>
            <a:chOff x="0" y="0"/>
            <a:chExt cx="128243" cy="9358"/>
          </a:xfrm>
        </p:grpSpPr>
        <p:sp>
          <p:nvSpPr>
            <p:cNvPr name="Freeform 3" id="3"/>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gradFill rotWithShape="true">
              <a:gsLst>
                <a:gs pos="0">
                  <a:srgbClr val="FF00E6">
                    <a:alpha val="100000"/>
                  </a:srgbClr>
                </a:gs>
                <a:gs pos="100000">
                  <a:srgbClr val="60057F">
                    <a:alpha val="100000"/>
                  </a:srgbClr>
                </a:gs>
              </a:gsLst>
              <a:lin ang="2700000"/>
            </a:gradFill>
          </p:spPr>
        </p:sp>
        <p:sp>
          <p:nvSpPr>
            <p:cNvPr name="TextBox 4" id="4"/>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7293116" y="657737"/>
            <a:ext cx="397367" cy="28996"/>
            <a:chOff x="0" y="0"/>
            <a:chExt cx="128243" cy="9358"/>
          </a:xfrm>
        </p:grpSpPr>
        <p:sp>
          <p:nvSpPr>
            <p:cNvPr name="Freeform 6" id="6"/>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gradFill rotWithShape="true">
              <a:gsLst>
                <a:gs pos="0">
                  <a:srgbClr val="FF00E6">
                    <a:alpha val="100000"/>
                  </a:srgbClr>
                </a:gs>
                <a:gs pos="100000">
                  <a:srgbClr val="60057F">
                    <a:alpha val="100000"/>
                  </a:srgbClr>
                </a:gs>
              </a:gsLst>
              <a:lin ang="2700000"/>
            </a:gradFill>
          </p:spPr>
        </p:sp>
        <p:sp>
          <p:nvSpPr>
            <p:cNvPr name="TextBox 7" id="7"/>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18153377" y="7727913"/>
            <a:ext cx="290192" cy="1530387"/>
            <a:chOff x="0" y="0"/>
            <a:chExt cx="294878" cy="1555103"/>
          </a:xfrm>
        </p:grpSpPr>
        <p:sp>
          <p:nvSpPr>
            <p:cNvPr name="Freeform 9" id="9"/>
            <p:cNvSpPr/>
            <p:nvPr/>
          </p:nvSpPr>
          <p:spPr>
            <a:xfrm flipH="false" flipV="false" rot="0">
              <a:off x="0" y="0"/>
              <a:ext cx="294878" cy="1555103"/>
            </a:xfrm>
            <a:custGeom>
              <a:avLst/>
              <a:gdLst/>
              <a:ahLst/>
              <a:cxnLst/>
              <a:rect r="r" b="b" t="t" l="l"/>
              <a:pathLst>
                <a:path h="1555103" w="294878">
                  <a:moveTo>
                    <a:pt x="147439" y="0"/>
                  </a:moveTo>
                  <a:lnTo>
                    <a:pt x="147439" y="0"/>
                  </a:lnTo>
                  <a:cubicBezTo>
                    <a:pt x="228868" y="0"/>
                    <a:pt x="294878" y="66011"/>
                    <a:pt x="294878" y="147439"/>
                  </a:cubicBezTo>
                  <a:lnTo>
                    <a:pt x="294878" y="1407663"/>
                  </a:lnTo>
                  <a:cubicBezTo>
                    <a:pt x="294878" y="1446767"/>
                    <a:pt x="279345" y="1484268"/>
                    <a:pt x="251694" y="1511919"/>
                  </a:cubicBezTo>
                  <a:cubicBezTo>
                    <a:pt x="224044" y="1539569"/>
                    <a:pt x="186542" y="1555103"/>
                    <a:pt x="147439" y="1555103"/>
                  </a:cubicBezTo>
                  <a:lnTo>
                    <a:pt x="147439" y="1555103"/>
                  </a:lnTo>
                  <a:cubicBezTo>
                    <a:pt x="108336" y="1555103"/>
                    <a:pt x="70834" y="1539569"/>
                    <a:pt x="43184" y="1511919"/>
                  </a:cubicBezTo>
                  <a:cubicBezTo>
                    <a:pt x="15534" y="1484268"/>
                    <a:pt x="0" y="1446767"/>
                    <a:pt x="0" y="1407663"/>
                  </a:cubicBezTo>
                  <a:lnTo>
                    <a:pt x="0" y="147439"/>
                  </a:lnTo>
                  <a:cubicBezTo>
                    <a:pt x="0" y="108336"/>
                    <a:pt x="15534" y="70834"/>
                    <a:pt x="43184" y="43184"/>
                  </a:cubicBezTo>
                  <a:cubicBezTo>
                    <a:pt x="70834" y="15534"/>
                    <a:pt x="108336" y="0"/>
                    <a:pt x="147439" y="0"/>
                  </a:cubicBezTo>
                  <a:close/>
                </a:path>
              </a:pathLst>
            </a:custGeom>
            <a:gradFill rotWithShape="true">
              <a:gsLst>
                <a:gs pos="0">
                  <a:srgbClr val="FF00E6">
                    <a:alpha val="100000"/>
                  </a:srgbClr>
                </a:gs>
                <a:gs pos="100000">
                  <a:srgbClr val="60057F">
                    <a:alpha val="100000"/>
                  </a:srgbClr>
                </a:gs>
              </a:gsLst>
              <a:lin ang="2700000"/>
            </a:gradFill>
          </p:spPr>
        </p:sp>
        <p:sp>
          <p:nvSpPr>
            <p:cNvPr name="TextBox 10" id="10"/>
            <p:cNvSpPr txBox="true"/>
            <p:nvPr/>
          </p:nvSpPr>
          <p:spPr>
            <a:xfrm>
              <a:off x="0" y="-38100"/>
              <a:ext cx="294878" cy="1593203"/>
            </a:xfrm>
            <a:prstGeom prst="rect">
              <a:avLst/>
            </a:prstGeom>
          </p:spPr>
          <p:txBody>
            <a:bodyPr anchor="ctr" rtlCol="false" tIns="50800" lIns="50800" bIns="50800" rIns="50800"/>
            <a:lstStyle/>
            <a:p>
              <a:pPr algn="ctr">
                <a:lnSpc>
                  <a:spcPts val="2659"/>
                </a:lnSpc>
              </a:pPr>
            </a:p>
          </p:txBody>
        </p:sp>
      </p:grpSp>
      <p:grpSp>
        <p:nvGrpSpPr>
          <p:cNvPr name="Group 11" id="11"/>
          <p:cNvGrpSpPr>
            <a:grpSpLocks noChangeAspect="true"/>
          </p:cNvGrpSpPr>
          <p:nvPr/>
        </p:nvGrpSpPr>
        <p:grpSpPr>
          <a:xfrm rot="0">
            <a:off x="12331985" y="1899790"/>
            <a:ext cx="3952027" cy="7819765"/>
            <a:chOff x="0" y="0"/>
            <a:chExt cx="2620010" cy="5184140"/>
          </a:xfrm>
        </p:grpSpPr>
        <p:sp>
          <p:nvSpPr>
            <p:cNvPr name="Freeform 12" id="12"/>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13" id="13"/>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2"/>
              <a:stretch>
                <a:fillRect l="0" t="-22" r="0" b="-22"/>
              </a:stretch>
            </a:blipFill>
          </p:spPr>
        </p:sp>
        <p:sp>
          <p:nvSpPr>
            <p:cNvPr name="Freeform 14" id="14"/>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name="Freeform 15" id="15"/>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name="Freeform 16" id="16"/>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name="Freeform 17" id="17"/>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name="Freeform 18" id="18"/>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name="Freeform 19" id="19"/>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name="Freeform 20" id="20"/>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sp>
        <p:nvSpPr>
          <p:cNvPr name="TextBox 21" id="21"/>
          <p:cNvSpPr txBox="true"/>
          <p:nvPr/>
        </p:nvSpPr>
        <p:spPr>
          <a:xfrm rot="0">
            <a:off x="4188806" y="1582063"/>
            <a:ext cx="8886593" cy="357821"/>
          </a:xfrm>
          <a:prstGeom prst="rect">
            <a:avLst/>
          </a:prstGeom>
        </p:spPr>
        <p:txBody>
          <a:bodyPr anchor="t" rtlCol="false" tIns="0" lIns="0" bIns="0" rIns="0">
            <a:spAutoFit/>
          </a:bodyPr>
          <a:lstStyle/>
          <a:p>
            <a:pPr algn="ctr">
              <a:lnSpc>
                <a:spcPts val="2963"/>
              </a:lnSpc>
              <a:spcBef>
                <a:spcPct val="0"/>
              </a:spcBef>
            </a:pPr>
            <a:r>
              <a:rPr lang="en-US" sz="2116">
                <a:solidFill>
                  <a:srgbClr val="FFFFFF"/>
                </a:solidFill>
                <a:latin typeface="Canva Sans Bold"/>
              </a:rPr>
              <a:t>Application runs out of profiles </a:t>
            </a:r>
          </a:p>
        </p:txBody>
      </p:sp>
      <p:sp>
        <p:nvSpPr>
          <p:cNvPr name="TextBox 22" id="22"/>
          <p:cNvSpPr txBox="true"/>
          <p:nvPr/>
        </p:nvSpPr>
        <p:spPr>
          <a:xfrm rot="0">
            <a:off x="219980" y="2021551"/>
            <a:ext cx="11031115" cy="8092304"/>
          </a:xfrm>
          <a:prstGeom prst="rect">
            <a:avLst/>
          </a:prstGeom>
        </p:spPr>
        <p:txBody>
          <a:bodyPr anchor="t" rtlCol="false" tIns="0" lIns="0" bIns="0" rIns="0">
            <a:spAutoFit/>
          </a:bodyPr>
          <a:lstStyle/>
          <a:p>
            <a:pPr>
              <a:lnSpc>
                <a:spcPts val="2795"/>
              </a:lnSpc>
            </a:pPr>
            <a:r>
              <a:rPr lang="en-US" sz="1997">
                <a:solidFill>
                  <a:srgbClr val="FFFFFF"/>
                </a:solidFill>
                <a:latin typeface="Canva Sans"/>
              </a:rPr>
              <a:t> </a:t>
            </a:r>
            <a:r>
              <a:rPr lang="en-US" sz="1997">
                <a:solidFill>
                  <a:srgbClr val="FFFFFF"/>
                </a:solidFill>
                <a:latin typeface="Canva Sans Bold"/>
              </a:rPr>
              <a:t>Steps to Reproduce:</a:t>
            </a:r>
          </a:p>
          <a:p>
            <a:pPr>
              <a:lnSpc>
                <a:spcPts val="2795"/>
              </a:lnSpc>
            </a:pPr>
            <a:r>
              <a:rPr lang="en-US" sz="1997">
                <a:solidFill>
                  <a:srgbClr val="FFFFFF"/>
                </a:solidFill>
                <a:latin typeface="Canva Sans"/>
              </a:rPr>
              <a:t>1. Open the application.</a:t>
            </a:r>
          </a:p>
          <a:p>
            <a:pPr>
              <a:lnSpc>
                <a:spcPts val="2795"/>
              </a:lnSpc>
            </a:pPr>
            <a:r>
              <a:rPr lang="en-US" sz="1997">
                <a:solidFill>
                  <a:srgbClr val="FFFFFF"/>
                </a:solidFill>
                <a:latin typeface="Canva Sans"/>
              </a:rPr>
              <a:t>2.  Click Get started or Sign in and enter your phone number </a:t>
            </a:r>
          </a:p>
          <a:p>
            <a:pPr>
              <a:lnSpc>
                <a:spcPts val="2795"/>
              </a:lnSpc>
            </a:pPr>
            <a:r>
              <a:rPr lang="en-US" sz="1997">
                <a:solidFill>
                  <a:srgbClr val="FFFFFF"/>
                </a:solidFill>
                <a:latin typeface="Canva Sans"/>
              </a:rPr>
              <a:t>3. Then enter the verification code that application sends you in message on your phone</a:t>
            </a:r>
          </a:p>
          <a:p>
            <a:pPr>
              <a:lnSpc>
                <a:spcPts val="2795"/>
              </a:lnSpc>
            </a:pPr>
            <a:r>
              <a:rPr lang="en-US" sz="1997">
                <a:solidFill>
                  <a:srgbClr val="FFFFFF"/>
                </a:solidFill>
                <a:latin typeface="Canva Sans"/>
              </a:rPr>
              <a:t>4. Tap on the "&gt;” to proceed.</a:t>
            </a:r>
          </a:p>
          <a:p>
            <a:pPr>
              <a:lnSpc>
                <a:spcPts val="2795"/>
              </a:lnSpc>
            </a:pPr>
            <a:r>
              <a:rPr lang="en-US" sz="1997">
                <a:solidFill>
                  <a:srgbClr val="FFFFFF"/>
                </a:solidFill>
                <a:latin typeface="Canva Sans"/>
              </a:rPr>
              <a:t>5. If you have profiles that matches your interests they are showing and you can scroll, after you scrolled profiles that are showing on the main page than application shows message “You’ve run out of people”.</a:t>
            </a:r>
          </a:p>
          <a:p>
            <a:pPr>
              <a:lnSpc>
                <a:spcPts val="2795"/>
              </a:lnSpc>
            </a:pPr>
            <a:r>
              <a:rPr lang="en-US" sz="1997">
                <a:solidFill>
                  <a:srgbClr val="FFFFFF"/>
                </a:solidFill>
                <a:latin typeface="Canva Sans Bold"/>
              </a:rPr>
              <a:t> Expected Behavior:</a:t>
            </a:r>
          </a:p>
          <a:p>
            <a:pPr>
              <a:lnSpc>
                <a:spcPts val="2795"/>
              </a:lnSpc>
            </a:pPr>
            <a:r>
              <a:rPr lang="en-US" sz="1997">
                <a:solidFill>
                  <a:srgbClr val="FFFFFF"/>
                </a:solidFill>
                <a:latin typeface="Canva Sans"/>
              </a:rPr>
              <a:t>•The application should allow you to scroll profiles that are showing on the main page over and over, and not disappearing after the first scroll.</a:t>
            </a:r>
          </a:p>
          <a:p>
            <a:pPr>
              <a:lnSpc>
                <a:spcPts val="2795"/>
              </a:lnSpc>
            </a:pPr>
            <a:r>
              <a:rPr lang="en-US" sz="1997">
                <a:solidFill>
                  <a:srgbClr val="FFFFFF"/>
                </a:solidFill>
                <a:latin typeface="Canva Sans Bold"/>
              </a:rPr>
              <a:t>Actual results:</a:t>
            </a:r>
          </a:p>
          <a:p>
            <a:pPr>
              <a:lnSpc>
                <a:spcPts val="2795"/>
              </a:lnSpc>
            </a:pPr>
            <a:r>
              <a:rPr lang="en-US" sz="1997">
                <a:solidFill>
                  <a:srgbClr val="FFFFFF"/>
                </a:solidFill>
                <a:latin typeface="Canva Sans"/>
              </a:rPr>
              <a:t>• The application shows a message “You’ve run out of people”, and there is no option for further scrolling.                                                                                                                    </a:t>
            </a:r>
          </a:p>
          <a:p>
            <a:pPr>
              <a:lnSpc>
                <a:spcPts val="2795"/>
              </a:lnSpc>
            </a:pPr>
            <a:r>
              <a:rPr lang="en-US" sz="1997">
                <a:solidFill>
                  <a:srgbClr val="FFFFFF"/>
                </a:solidFill>
                <a:latin typeface="Canva Sans"/>
              </a:rPr>
              <a:t> </a:t>
            </a:r>
            <a:r>
              <a:rPr lang="en-US" sz="1997">
                <a:solidFill>
                  <a:srgbClr val="FFFFFF"/>
                </a:solidFill>
                <a:latin typeface="Canva Sans Bold"/>
              </a:rPr>
              <a:t>Additional Notes:</a:t>
            </a:r>
          </a:p>
          <a:p>
            <a:pPr>
              <a:lnSpc>
                <a:spcPts val="2795"/>
              </a:lnSpc>
            </a:pPr>
            <a:r>
              <a:rPr lang="en-US" sz="1997">
                <a:solidFill>
                  <a:srgbClr val="FFFFFF"/>
                </a:solidFill>
                <a:latin typeface="Canva Sans"/>
              </a:rPr>
              <a:t>1. This bug report is closely related with bug report of the search field, because application does not allow you to scroll over and over and not allowing you to see if you can have some matches after scrolling 2, 3 or multiple times, instead you’ve run out of profiles if you not press "like" to some profile on the first view and have no other option, neither scrolling or searching for profiles, application should upgrade on this for the opportunity of the further usability.                                                                                                                     </a:t>
            </a:r>
            <a:r>
              <a:rPr lang="en-US" sz="1997">
                <a:solidFill>
                  <a:srgbClr val="FFFFFF"/>
                </a:solidFill>
                <a:latin typeface="Canva Sans Bold"/>
              </a:rPr>
              <a:t>Reproducibility:</a:t>
            </a:r>
          </a:p>
          <a:p>
            <a:pPr>
              <a:lnSpc>
                <a:spcPts val="2795"/>
              </a:lnSpc>
              <a:spcBef>
                <a:spcPct val="0"/>
              </a:spcBef>
            </a:pPr>
            <a:r>
              <a:rPr lang="en-US" sz="1997">
                <a:solidFill>
                  <a:srgbClr val="FFFFFF"/>
                </a:solidFill>
                <a:latin typeface="Canva Sans"/>
              </a:rPr>
              <a:t>• 100% </a:t>
            </a:r>
          </a:p>
        </p:txBody>
      </p:sp>
      <p:sp>
        <p:nvSpPr>
          <p:cNvPr name="TextBox 23" id="23"/>
          <p:cNvSpPr txBox="true"/>
          <p:nvPr/>
        </p:nvSpPr>
        <p:spPr>
          <a:xfrm rot="0">
            <a:off x="5756208" y="688714"/>
            <a:ext cx="5751790" cy="811683"/>
          </a:xfrm>
          <a:prstGeom prst="rect">
            <a:avLst/>
          </a:prstGeom>
        </p:spPr>
        <p:txBody>
          <a:bodyPr anchor="t" rtlCol="false" tIns="0" lIns="0" bIns="0" rIns="0">
            <a:spAutoFit/>
          </a:bodyPr>
          <a:lstStyle/>
          <a:p>
            <a:pPr algn="ctr">
              <a:lnSpc>
                <a:spcPts val="6711"/>
              </a:lnSpc>
              <a:spcBef>
                <a:spcPct val="0"/>
              </a:spcBef>
            </a:pPr>
            <a:r>
              <a:rPr lang="en-US" sz="4793">
                <a:solidFill>
                  <a:srgbClr val="FFFFFF"/>
                </a:solidFill>
                <a:latin typeface="Canva Sans Bold"/>
              </a:rPr>
              <a:t>BUG REPORT ID: 07</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2D0727">
                <a:alpha val="100000"/>
              </a:srgbClr>
            </a:gs>
            <a:gs pos="100000">
              <a:srgbClr val="0C0822">
                <a:alpha val="100000"/>
              </a:srgbClr>
            </a:gs>
          </a:gsLst>
          <a:lin ang="2700000"/>
        </a:gradFill>
      </p:bgPr>
    </p:bg>
    <p:spTree>
      <p:nvGrpSpPr>
        <p:cNvPr id="1" name=""/>
        <p:cNvGrpSpPr/>
        <p:nvPr/>
      </p:nvGrpSpPr>
      <p:grpSpPr>
        <a:xfrm>
          <a:off x="0" y="0"/>
          <a:ext cx="0" cy="0"/>
          <a:chOff x="0" y="0"/>
          <a:chExt cx="0" cy="0"/>
        </a:xfrm>
      </p:grpSpPr>
      <p:grpSp>
        <p:nvGrpSpPr>
          <p:cNvPr name="Group 2" id="2"/>
          <p:cNvGrpSpPr/>
          <p:nvPr/>
        </p:nvGrpSpPr>
        <p:grpSpPr>
          <a:xfrm rot="0">
            <a:off x="17293116" y="565634"/>
            <a:ext cx="397367" cy="28996"/>
            <a:chOff x="0" y="0"/>
            <a:chExt cx="128243" cy="9358"/>
          </a:xfrm>
        </p:grpSpPr>
        <p:sp>
          <p:nvSpPr>
            <p:cNvPr name="Freeform 3" id="3"/>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gradFill rotWithShape="true">
              <a:gsLst>
                <a:gs pos="0">
                  <a:srgbClr val="FF00E6">
                    <a:alpha val="100000"/>
                  </a:srgbClr>
                </a:gs>
                <a:gs pos="100000">
                  <a:srgbClr val="60057F">
                    <a:alpha val="100000"/>
                  </a:srgbClr>
                </a:gs>
              </a:gsLst>
              <a:lin ang="2700000"/>
            </a:gradFill>
          </p:spPr>
        </p:sp>
        <p:sp>
          <p:nvSpPr>
            <p:cNvPr name="TextBox 4" id="4"/>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7293116" y="657737"/>
            <a:ext cx="397367" cy="28996"/>
            <a:chOff x="0" y="0"/>
            <a:chExt cx="128243" cy="9358"/>
          </a:xfrm>
        </p:grpSpPr>
        <p:sp>
          <p:nvSpPr>
            <p:cNvPr name="Freeform 6" id="6"/>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gradFill rotWithShape="true">
              <a:gsLst>
                <a:gs pos="0">
                  <a:srgbClr val="FF00E6">
                    <a:alpha val="100000"/>
                  </a:srgbClr>
                </a:gs>
                <a:gs pos="100000">
                  <a:srgbClr val="60057F">
                    <a:alpha val="100000"/>
                  </a:srgbClr>
                </a:gs>
              </a:gsLst>
              <a:lin ang="2700000"/>
            </a:gradFill>
          </p:spPr>
        </p:sp>
        <p:sp>
          <p:nvSpPr>
            <p:cNvPr name="TextBox 7" id="7"/>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18153377" y="7727913"/>
            <a:ext cx="290192" cy="1530387"/>
            <a:chOff x="0" y="0"/>
            <a:chExt cx="294878" cy="1555103"/>
          </a:xfrm>
        </p:grpSpPr>
        <p:sp>
          <p:nvSpPr>
            <p:cNvPr name="Freeform 9" id="9"/>
            <p:cNvSpPr/>
            <p:nvPr/>
          </p:nvSpPr>
          <p:spPr>
            <a:xfrm flipH="false" flipV="false" rot="0">
              <a:off x="0" y="0"/>
              <a:ext cx="294878" cy="1555103"/>
            </a:xfrm>
            <a:custGeom>
              <a:avLst/>
              <a:gdLst/>
              <a:ahLst/>
              <a:cxnLst/>
              <a:rect r="r" b="b" t="t" l="l"/>
              <a:pathLst>
                <a:path h="1555103" w="294878">
                  <a:moveTo>
                    <a:pt x="147439" y="0"/>
                  </a:moveTo>
                  <a:lnTo>
                    <a:pt x="147439" y="0"/>
                  </a:lnTo>
                  <a:cubicBezTo>
                    <a:pt x="228868" y="0"/>
                    <a:pt x="294878" y="66011"/>
                    <a:pt x="294878" y="147439"/>
                  </a:cubicBezTo>
                  <a:lnTo>
                    <a:pt x="294878" y="1407663"/>
                  </a:lnTo>
                  <a:cubicBezTo>
                    <a:pt x="294878" y="1446767"/>
                    <a:pt x="279345" y="1484268"/>
                    <a:pt x="251694" y="1511919"/>
                  </a:cubicBezTo>
                  <a:cubicBezTo>
                    <a:pt x="224044" y="1539569"/>
                    <a:pt x="186542" y="1555103"/>
                    <a:pt x="147439" y="1555103"/>
                  </a:cubicBezTo>
                  <a:lnTo>
                    <a:pt x="147439" y="1555103"/>
                  </a:lnTo>
                  <a:cubicBezTo>
                    <a:pt x="108336" y="1555103"/>
                    <a:pt x="70834" y="1539569"/>
                    <a:pt x="43184" y="1511919"/>
                  </a:cubicBezTo>
                  <a:cubicBezTo>
                    <a:pt x="15534" y="1484268"/>
                    <a:pt x="0" y="1446767"/>
                    <a:pt x="0" y="1407663"/>
                  </a:cubicBezTo>
                  <a:lnTo>
                    <a:pt x="0" y="147439"/>
                  </a:lnTo>
                  <a:cubicBezTo>
                    <a:pt x="0" y="108336"/>
                    <a:pt x="15534" y="70834"/>
                    <a:pt x="43184" y="43184"/>
                  </a:cubicBezTo>
                  <a:cubicBezTo>
                    <a:pt x="70834" y="15534"/>
                    <a:pt x="108336" y="0"/>
                    <a:pt x="147439" y="0"/>
                  </a:cubicBezTo>
                  <a:close/>
                </a:path>
              </a:pathLst>
            </a:custGeom>
            <a:gradFill rotWithShape="true">
              <a:gsLst>
                <a:gs pos="0">
                  <a:srgbClr val="FF00E6">
                    <a:alpha val="100000"/>
                  </a:srgbClr>
                </a:gs>
                <a:gs pos="100000">
                  <a:srgbClr val="60057F">
                    <a:alpha val="100000"/>
                  </a:srgbClr>
                </a:gs>
              </a:gsLst>
              <a:lin ang="2700000"/>
            </a:gradFill>
          </p:spPr>
        </p:sp>
        <p:sp>
          <p:nvSpPr>
            <p:cNvPr name="TextBox 10" id="10"/>
            <p:cNvSpPr txBox="true"/>
            <p:nvPr/>
          </p:nvSpPr>
          <p:spPr>
            <a:xfrm>
              <a:off x="0" y="-38100"/>
              <a:ext cx="294878" cy="1593203"/>
            </a:xfrm>
            <a:prstGeom prst="rect">
              <a:avLst/>
            </a:prstGeom>
          </p:spPr>
          <p:txBody>
            <a:bodyPr anchor="ctr" rtlCol="false" tIns="50800" lIns="50800" bIns="50800" rIns="50800"/>
            <a:lstStyle/>
            <a:p>
              <a:pPr algn="ctr">
                <a:lnSpc>
                  <a:spcPts val="2659"/>
                </a:lnSpc>
              </a:pPr>
            </a:p>
          </p:txBody>
        </p:sp>
      </p:grpSp>
      <p:grpSp>
        <p:nvGrpSpPr>
          <p:cNvPr name="Group 11" id="11"/>
          <p:cNvGrpSpPr>
            <a:grpSpLocks noChangeAspect="true"/>
          </p:cNvGrpSpPr>
          <p:nvPr/>
        </p:nvGrpSpPr>
        <p:grpSpPr>
          <a:xfrm rot="0">
            <a:off x="3253503" y="897404"/>
            <a:ext cx="3427209" cy="6781322"/>
            <a:chOff x="0" y="0"/>
            <a:chExt cx="2620010" cy="5184140"/>
          </a:xfrm>
        </p:grpSpPr>
        <p:sp>
          <p:nvSpPr>
            <p:cNvPr name="Freeform 12" id="12"/>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13" id="13"/>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2"/>
              <a:stretch>
                <a:fillRect l="-64" t="0" r="-64" b="0"/>
              </a:stretch>
            </a:blipFill>
          </p:spPr>
        </p:sp>
        <p:sp>
          <p:nvSpPr>
            <p:cNvPr name="Freeform 14" id="14"/>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name="Freeform 15" id="15"/>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name="Freeform 16" id="16"/>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name="Freeform 17" id="17"/>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name="Freeform 18" id="18"/>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name="Freeform 19" id="19"/>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name="Freeform 20" id="20"/>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grpSp>
        <p:nvGrpSpPr>
          <p:cNvPr name="Group 21" id="21"/>
          <p:cNvGrpSpPr/>
          <p:nvPr/>
        </p:nvGrpSpPr>
        <p:grpSpPr>
          <a:xfrm rot="0">
            <a:off x="10759370" y="1911930"/>
            <a:ext cx="1042538" cy="47625"/>
            <a:chOff x="0" y="0"/>
            <a:chExt cx="274578" cy="12543"/>
          </a:xfrm>
        </p:grpSpPr>
        <p:sp>
          <p:nvSpPr>
            <p:cNvPr name="Freeform 22" id="22"/>
            <p:cNvSpPr/>
            <p:nvPr/>
          </p:nvSpPr>
          <p:spPr>
            <a:xfrm flipH="false" flipV="false" rot="0">
              <a:off x="0" y="0"/>
              <a:ext cx="274578" cy="12543"/>
            </a:xfrm>
            <a:custGeom>
              <a:avLst/>
              <a:gdLst/>
              <a:ahLst/>
              <a:cxnLst/>
              <a:rect r="r" b="b" t="t" l="l"/>
              <a:pathLst>
                <a:path h="12543" w="274578">
                  <a:moveTo>
                    <a:pt x="6272" y="0"/>
                  </a:moveTo>
                  <a:lnTo>
                    <a:pt x="268306" y="0"/>
                  </a:lnTo>
                  <a:cubicBezTo>
                    <a:pt x="269970" y="0"/>
                    <a:pt x="271565" y="661"/>
                    <a:pt x="272741" y="1837"/>
                  </a:cubicBezTo>
                  <a:cubicBezTo>
                    <a:pt x="273917" y="3013"/>
                    <a:pt x="274578" y="4608"/>
                    <a:pt x="274578" y="6272"/>
                  </a:cubicBezTo>
                  <a:lnTo>
                    <a:pt x="274578" y="6272"/>
                  </a:lnTo>
                  <a:cubicBezTo>
                    <a:pt x="274578" y="7935"/>
                    <a:pt x="273917" y="9530"/>
                    <a:pt x="272741" y="10706"/>
                  </a:cubicBezTo>
                  <a:cubicBezTo>
                    <a:pt x="271565" y="11882"/>
                    <a:pt x="269970" y="12543"/>
                    <a:pt x="268306" y="12543"/>
                  </a:cubicBezTo>
                  <a:lnTo>
                    <a:pt x="6272" y="12543"/>
                  </a:lnTo>
                  <a:cubicBezTo>
                    <a:pt x="4608" y="12543"/>
                    <a:pt x="3013" y="11882"/>
                    <a:pt x="1837" y="10706"/>
                  </a:cubicBezTo>
                  <a:cubicBezTo>
                    <a:pt x="661" y="9530"/>
                    <a:pt x="0" y="7935"/>
                    <a:pt x="0" y="6272"/>
                  </a:cubicBezTo>
                  <a:lnTo>
                    <a:pt x="0" y="6272"/>
                  </a:lnTo>
                  <a:cubicBezTo>
                    <a:pt x="0" y="4608"/>
                    <a:pt x="661" y="3013"/>
                    <a:pt x="1837" y="1837"/>
                  </a:cubicBezTo>
                  <a:cubicBezTo>
                    <a:pt x="3013" y="661"/>
                    <a:pt x="4608" y="0"/>
                    <a:pt x="6272" y="0"/>
                  </a:cubicBezTo>
                  <a:close/>
                </a:path>
              </a:pathLst>
            </a:custGeom>
            <a:gradFill rotWithShape="true">
              <a:gsLst>
                <a:gs pos="0">
                  <a:srgbClr val="FF00E6">
                    <a:alpha val="100000"/>
                  </a:srgbClr>
                </a:gs>
                <a:gs pos="100000">
                  <a:srgbClr val="60057F">
                    <a:alpha val="100000"/>
                  </a:srgbClr>
                </a:gs>
              </a:gsLst>
              <a:lin ang="2700000"/>
            </a:gradFill>
          </p:spPr>
        </p:sp>
        <p:sp>
          <p:nvSpPr>
            <p:cNvPr name="TextBox 23" id="23"/>
            <p:cNvSpPr txBox="true"/>
            <p:nvPr/>
          </p:nvSpPr>
          <p:spPr>
            <a:xfrm>
              <a:off x="0" y="-38100"/>
              <a:ext cx="274578" cy="50643"/>
            </a:xfrm>
            <a:prstGeom prst="rect">
              <a:avLst/>
            </a:prstGeom>
          </p:spPr>
          <p:txBody>
            <a:bodyPr anchor="ctr" rtlCol="false" tIns="50800" lIns="50800" bIns="50800" rIns="50800"/>
            <a:lstStyle/>
            <a:p>
              <a:pPr algn="ctr">
                <a:lnSpc>
                  <a:spcPts val="2659"/>
                </a:lnSpc>
              </a:pPr>
            </a:p>
          </p:txBody>
        </p:sp>
      </p:grpSp>
      <p:sp>
        <p:nvSpPr>
          <p:cNvPr name="TextBox 24" id="24"/>
          <p:cNvSpPr txBox="true"/>
          <p:nvPr/>
        </p:nvSpPr>
        <p:spPr>
          <a:xfrm rot="0">
            <a:off x="9651902" y="859304"/>
            <a:ext cx="5964806" cy="731752"/>
          </a:xfrm>
          <a:prstGeom prst="rect">
            <a:avLst/>
          </a:prstGeom>
        </p:spPr>
        <p:txBody>
          <a:bodyPr anchor="t" rtlCol="false" tIns="0" lIns="0" bIns="0" rIns="0">
            <a:spAutoFit/>
          </a:bodyPr>
          <a:lstStyle/>
          <a:p>
            <a:pPr>
              <a:lnSpc>
                <a:spcPts val="5336"/>
              </a:lnSpc>
            </a:pPr>
            <a:r>
              <a:rPr lang="en-US" sz="4560">
                <a:solidFill>
                  <a:srgbClr val="FFFFFF"/>
                </a:solidFill>
                <a:latin typeface="Poppins Bold"/>
              </a:rPr>
              <a:t>BUG REPORT ID: 08</a:t>
            </a:r>
          </a:p>
        </p:txBody>
      </p:sp>
      <p:sp>
        <p:nvSpPr>
          <p:cNvPr name="TextBox 25" id="25"/>
          <p:cNvSpPr txBox="true"/>
          <p:nvPr/>
        </p:nvSpPr>
        <p:spPr>
          <a:xfrm rot="0">
            <a:off x="8819865" y="2037106"/>
            <a:ext cx="7256326" cy="448295"/>
          </a:xfrm>
          <a:prstGeom prst="rect">
            <a:avLst/>
          </a:prstGeom>
        </p:spPr>
        <p:txBody>
          <a:bodyPr anchor="t" rtlCol="false" tIns="0" lIns="0" bIns="0" rIns="0">
            <a:spAutoFit/>
          </a:bodyPr>
          <a:lstStyle/>
          <a:p>
            <a:pPr algn="ctr">
              <a:lnSpc>
                <a:spcPts val="3640"/>
              </a:lnSpc>
            </a:pPr>
            <a:r>
              <a:rPr lang="en-US" sz="2600">
                <a:solidFill>
                  <a:srgbClr val="FFFFFF"/>
                </a:solidFill>
                <a:latin typeface="Canva Sans Bold"/>
              </a:rPr>
              <a:t>User can not block/report a profile as fake</a:t>
            </a:r>
          </a:p>
        </p:txBody>
      </p:sp>
      <p:sp>
        <p:nvSpPr>
          <p:cNvPr name="TextBox 26" id="26"/>
          <p:cNvSpPr txBox="true"/>
          <p:nvPr/>
        </p:nvSpPr>
        <p:spPr>
          <a:xfrm rot="0">
            <a:off x="8495971" y="2961652"/>
            <a:ext cx="7904113" cy="5005069"/>
          </a:xfrm>
          <a:prstGeom prst="rect">
            <a:avLst/>
          </a:prstGeom>
        </p:spPr>
        <p:txBody>
          <a:bodyPr anchor="t" rtlCol="false" tIns="0" lIns="0" bIns="0" rIns="0">
            <a:spAutoFit/>
          </a:bodyPr>
          <a:lstStyle/>
          <a:p>
            <a:pPr algn="ctr">
              <a:lnSpc>
                <a:spcPts val="2380"/>
              </a:lnSpc>
            </a:pPr>
          </a:p>
          <a:p>
            <a:pPr algn="ctr">
              <a:lnSpc>
                <a:spcPts val="2380"/>
              </a:lnSpc>
            </a:pPr>
            <a:r>
              <a:rPr lang="en-US" sz="1700">
                <a:solidFill>
                  <a:srgbClr val="FFFFFF"/>
                </a:solidFill>
                <a:latin typeface="Canva Sans"/>
              </a:rPr>
              <a:t>Steps to reproduce:</a:t>
            </a:r>
          </a:p>
          <a:p>
            <a:pPr algn="ctr">
              <a:lnSpc>
                <a:spcPts val="2380"/>
              </a:lnSpc>
            </a:pPr>
            <a:r>
              <a:rPr lang="en-US" sz="1700">
                <a:solidFill>
                  <a:srgbClr val="FFFFFF"/>
                </a:solidFill>
                <a:latin typeface="Canva Sans"/>
              </a:rPr>
              <a:t>1.Open the application.</a:t>
            </a:r>
          </a:p>
          <a:p>
            <a:pPr algn="ctr">
              <a:lnSpc>
                <a:spcPts val="2380"/>
              </a:lnSpc>
            </a:pPr>
            <a:r>
              <a:rPr lang="en-US" sz="1700">
                <a:solidFill>
                  <a:srgbClr val="FFFFFF"/>
                </a:solidFill>
                <a:latin typeface="Canva Sans"/>
              </a:rPr>
              <a:t> 2.Sign in with your phone number.</a:t>
            </a:r>
          </a:p>
          <a:p>
            <a:pPr algn="ctr">
              <a:lnSpc>
                <a:spcPts val="2380"/>
              </a:lnSpc>
            </a:pPr>
            <a:r>
              <a:rPr lang="en-US" sz="1700">
                <a:solidFill>
                  <a:srgbClr val="FFFFFF"/>
                </a:solidFill>
                <a:latin typeface="Canva Sans"/>
              </a:rPr>
              <a:t> 3.Navigate to the home page.</a:t>
            </a:r>
          </a:p>
          <a:p>
            <a:pPr algn="ctr">
              <a:lnSpc>
                <a:spcPts val="2380"/>
              </a:lnSpc>
            </a:pPr>
            <a:r>
              <a:rPr lang="en-US" sz="1700">
                <a:solidFill>
                  <a:srgbClr val="FFFFFF"/>
                </a:solidFill>
                <a:latin typeface="Canva Sans"/>
              </a:rPr>
              <a:t> 4.Choose oneprofile and scroll down.</a:t>
            </a:r>
          </a:p>
          <a:p>
            <a:pPr algn="ctr">
              <a:lnSpc>
                <a:spcPts val="2380"/>
              </a:lnSpc>
            </a:pPr>
            <a:r>
              <a:rPr lang="en-US" sz="1700">
                <a:solidFill>
                  <a:srgbClr val="FFFFFF"/>
                </a:solidFill>
                <a:latin typeface="Canva Sans"/>
              </a:rPr>
              <a:t> 5.Click on ‘Hide and Report’.</a:t>
            </a:r>
          </a:p>
          <a:p>
            <a:pPr algn="ctr">
              <a:lnSpc>
                <a:spcPts val="2380"/>
              </a:lnSpc>
            </a:pPr>
            <a:r>
              <a:rPr lang="en-US" sz="1700">
                <a:solidFill>
                  <a:srgbClr val="FFFFFF"/>
                </a:solidFill>
                <a:latin typeface="Canva Sans"/>
              </a:rPr>
              <a:t> 6.Click ‘Fake Profile’.</a:t>
            </a:r>
          </a:p>
          <a:p>
            <a:pPr algn="ctr">
              <a:lnSpc>
                <a:spcPts val="2380"/>
              </a:lnSpc>
            </a:pPr>
            <a:r>
              <a:rPr lang="en-US" sz="1700">
                <a:solidFill>
                  <a:srgbClr val="FFFFFF"/>
                </a:solidFill>
                <a:latin typeface="Canva Sans"/>
              </a:rPr>
              <a:t> 7.Write Feedback : ‘This is fake profile’.</a:t>
            </a:r>
          </a:p>
          <a:p>
            <a:pPr algn="ctr">
              <a:lnSpc>
                <a:spcPts val="2380"/>
              </a:lnSpc>
            </a:pPr>
            <a:r>
              <a:rPr lang="en-US" sz="1700">
                <a:solidFill>
                  <a:srgbClr val="FFFFFF"/>
                </a:solidFill>
                <a:latin typeface="Canva Sans"/>
              </a:rPr>
              <a:t> 8.Click Submit.</a:t>
            </a:r>
          </a:p>
          <a:p>
            <a:pPr algn="ctr">
              <a:lnSpc>
                <a:spcPts val="2380"/>
              </a:lnSpc>
            </a:pPr>
            <a:r>
              <a:rPr lang="en-US" sz="1700">
                <a:solidFill>
                  <a:srgbClr val="FFFFFF"/>
                </a:solidFill>
                <a:latin typeface="Canva Sans"/>
              </a:rPr>
              <a:t>Expected Results:</a:t>
            </a:r>
          </a:p>
          <a:p>
            <a:pPr algn="ctr">
              <a:lnSpc>
                <a:spcPts val="2380"/>
              </a:lnSpc>
            </a:pPr>
            <a:r>
              <a:rPr lang="en-US" sz="1700">
                <a:solidFill>
                  <a:srgbClr val="FFFFFF"/>
                </a:solidFill>
                <a:latin typeface="Canva Sans"/>
              </a:rPr>
              <a:t>There shuld be a pop up message “You’ve blocked and reported this profile’.</a:t>
            </a:r>
          </a:p>
          <a:p>
            <a:pPr algn="ctr">
              <a:lnSpc>
                <a:spcPts val="2380"/>
              </a:lnSpc>
            </a:pPr>
            <a:r>
              <a:rPr lang="en-US" sz="1700">
                <a:solidFill>
                  <a:srgbClr val="FFFFFF"/>
                </a:solidFill>
                <a:latin typeface="Canva Sans"/>
              </a:rPr>
              <a:t>Actual Results:</a:t>
            </a:r>
          </a:p>
          <a:p>
            <a:pPr algn="ctr">
              <a:lnSpc>
                <a:spcPts val="2380"/>
              </a:lnSpc>
            </a:pPr>
            <a:r>
              <a:rPr lang="en-US" sz="1700">
                <a:solidFill>
                  <a:srgbClr val="FFFFFF"/>
                </a:solidFill>
                <a:latin typeface="Canva Sans"/>
              </a:rPr>
              <a:t> Application crashes.</a:t>
            </a:r>
          </a:p>
          <a:p>
            <a:pPr algn="ctr">
              <a:lnSpc>
                <a:spcPts val="2380"/>
              </a:lnSpc>
            </a:pPr>
          </a:p>
          <a:p>
            <a:pPr algn="ctr">
              <a:lnSpc>
                <a:spcPts val="2380"/>
              </a:lnSpc>
            </a:pPr>
          </a:p>
          <a:p>
            <a:pPr algn="ctr">
              <a:lnSpc>
                <a:spcPts val="2380"/>
              </a:lnSpc>
            </a:pP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2D0727">
                <a:alpha val="100000"/>
              </a:srgbClr>
            </a:gs>
            <a:gs pos="100000">
              <a:srgbClr val="0C0822">
                <a:alpha val="100000"/>
              </a:srgbClr>
            </a:gs>
          </a:gsLst>
          <a:lin ang="2700000"/>
        </a:gradFill>
      </p:bgPr>
    </p:bg>
    <p:spTree>
      <p:nvGrpSpPr>
        <p:cNvPr id="1" name=""/>
        <p:cNvGrpSpPr/>
        <p:nvPr/>
      </p:nvGrpSpPr>
      <p:grpSpPr>
        <a:xfrm>
          <a:off x="0" y="0"/>
          <a:ext cx="0" cy="0"/>
          <a:chOff x="0" y="0"/>
          <a:chExt cx="0" cy="0"/>
        </a:xfrm>
      </p:grpSpPr>
      <p:grpSp>
        <p:nvGrpSpPr>
          <p:cNvPr name="Group 2" id="2"/>
          <p:cNvGrpSpPr/>
          <p:nvPr/>
        </p:nvGrpSpPr>
        <p:grpSpPr>
          <a:xfrm rot="0">
            <a:off x="17293116" y="565634"/>
            <a:ext cx="397367" cy="28996"/>
            <a:chOff x="0" y="0"/>
            <a:chExt cx="128243" cy="9358"/>
          </a:xfrm>
        </p:grpSpPr>
        <p:sp>
          <p:nvSpPr>
            <p:cNvPr name="Freeform 3" id="3"/>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gradFill rotWithShape="true">
              <a:gsLst>
                <a:gs pos="0">
                  <a:srgbClr val="FF00E6">
                    <a:alpha val="100000"/>
                  </a:srgbClr>
                </a:gs>
                <a:gs pos="100000">
                  <a:srgbClr val="60057F">
                    <a:alpha val="100000"/>
                  </a:srgbClr>
                </a:gs>
              </a:gsLst>
              <a:lin ang="2700000"/>
            </a:gradFill>
          </p:spPr>
        </p:sp>
        <p:sp>
          <p:nvSpPr>
            <p:cNvPr name="TextBox 4" id="4"/>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7293116" y="657737"/>
            <a:ext cx="397367" cy="28996"/>
            <a:chOff x="0" y="0"/>
            <a:chExt cx="128243" cy="9358"/>
          </a:xfrm>
        </p:grpSpPr>
        <p:sp>
          <p:nvSpPr>
            <p:cNvPr name="Freeform 6" id="6"/>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gradFill rotWithShape="true">
              <a:gsLst>
                <a:gs pos="0">
                  <a:srgbClr val="FF00E6">
                    <a:alpha val="100000"/>
                  </a:srgbClr>
                </a:gs>
                <a:gs pos="100000">
                  <a:srgbClr val="60057F">
                    <a:alpha val="100000"/>
                  </a:srgbClr>
                </a:gs>
              </a:gsLst>
              <a:lin ang="2700000"/>
            </a:gradFill>
          </p:spPr>
        </p:sp>
        <p:sp>
          <p:nvSpPr>
            <p:cNvPr name="TextBox 7" id="7"/>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18153377" y="7727913"/>
            <a:ext cx="290192" cy="1530387"/>
            <a:chOff x="0" y="0"/>
            <a:chExt cx="294878" cy="1555103"/>
          </a:xfrm>
        </p:grpSpPr>
        <p:sp>
          <p:nvSpPr>
            <p:cNvPr name="Freeform 9" id="9"/>
            <p:cNvSpPr/>
            <p:nvPr/>
          </p:nvSpPr>
          <p:spPr>
            <a:xfrm flipH="false" flipV="false" rot="0">
              <a:off x="0" y="0"/>
              <a:ext cx="294878" cy="1555103"/>
            </a:xfrm>
            <a:custGeom>
              <a:avLst/>
              <a:gdLst/>
              <a:ahLst/>
              <a:cxnLst/>
              <a:rect r="r" b="b" t="t" l="l"/>
              <a:pathLst>
                <a:path h="1555103" w="294878">
                  <a:moveTo>
                    <a:pt x="147439" y="0"/>
                  </a:moveTo>
                  <a:lnTo>
                    <a:pt x="147439" y="0"/>
                  </a:lnTo>
                  <a:cubicBezTo>
                    <a:pt x="228868" y="0"/>
                    <a:pt x="294878" y="66011"/>
                    <a:pt x="294878" y="147439"/>
                  </a:cubicBezTo>
                  <a:lnTo>
                    <a:pt x="294878" y="1407663"/>
                  </a:lnTo>
                  <a:cubicBezTo>
                    <a:pt x="294878" y="1446767"/>
                    <a:pt x="279345" y="1484268"/>
                    <a:pt x="251694" y="1511919"/>
                  </a:cubicBezTo>
                  <a:cubicBezTo>
                    <a:pt x="224044" y="1539569"/>
                    <a:pt x="186542" y="1555103"/>
                    <a:pt x="147439" y="1555103"/>
                  </a:cubicBezTo>
                  <a:lnTo>
                    <a:pt x="147439" y="1555103"/>
                  </a:lnTo>
                  <a:cubicBezTo>
                    <a:pt x="108336" y="1555103"/>
                    <a:pt x="70834" y="1539569"/>
                    <a:pt x="43184" y="1511919"/>
                  </a:cubicBezTo>
                  <a:cubicBezTo>
                    <a:pt x="15534" y="1484268"/>
                    <a:pt x="0" y="1446767"/>
                    <a:pt x="0" y="1407663"/>
                  </a:cubicBezTo>
                  <a:lnTo>
                    <a:pt x="0" y="147439"/>
                  </a:lnTo>
                  <a:cubicBezTo>
                    <a:pt x="0" y="108336"/>
                    <a:pt x="15534" y="70834"/>
                    <a:pt x="43184" y="43184"/>
                  </a:cubicBezTo>
                  <a:cubicBezTo>
                    <a:pt x="70834" y="15534"/>
                    <a:pt x="108336" y="0"/>
                    <a:pt x="147439" y="0"/>
                  </a:cubicBezTo>
                  <a:close/>
                </a:path>
              </a:pathLst>
            </a:custGeom>
            <a:gradFill rotWithShape="true">
              <a:gsLst>
                <a:gs pos="0">
                  <a:srgbClr val="FF00E6">
                    <a:alpha val="100000"/>
                  </a:srgbClr>
                </a:gs>
                <a:gs pos="100000">
                  <a:srgbClr val="60057F">
                    <a:alpha val="100000"/>
                  </a:srgbClr>
                </a:gs>
              </a:gsLst>
              <a:lin ang="2700000"/>
            </a:gradFill>
          </p:spPr>
        </p:sp>
        <p:sp>
          <p:nvSpPr>
            <p:cNvPr name="TextBox 10" id="10"/>
            <p:cNvSpPr txBox="true"/>
            <p:nvPr/>
          </p:nvSpPr>
          <p:spPr>
            <a:xfrm>
              <a:off x="0" y="-38100"/>
              <a:ext cx="294878" cy="1593203"/>
            </a:xfrm>
            <a:prstGeom prst="rect">
              <a:avLst/>
            </a:prstGeom>
          </p:spPr>
          <p:txBody>
            <a:bodyPr anchor="ctr" rtlCol="false" tIns="50800" lIns="50800" bIns="50800" rIns="50800"/>
            <a:lstStyle/>
            <a:p>
              <a:pPr algn="ctr">
                <a:lnSpc>
                  <a:spcPts val="2659"/>
                </a:lnSpc>
              </a:pPr>
            </a:p>
          </p:txBody>
        </p:sp>
      </p:grpSp>
      <p:grpSp>
        <p:nvGrpSpPr>
          <p:cNvPr name="Group 11" id="11"/>
          <p:cNvGrpSpPr>
            <a:grpSpLocks noChangeAspect="true"/>
          </p:cNvGrpSpPr>
          <p:nvPr/>
        </p:nvGrpSpPr>
        <p:grpSpPr>
          <a:xfrm rot="0">
            <a:off x="0" y="1244077"/>
            <a:ext cx="3457869" cy="6841988"/>
            <a:chOff x="0" y="0"/>
            <a:chExt cx="2620010" cy="5184140"/>
          </a:xfrm>
        </p:grpSpPr>
        <p:sp>
          <p:nvSpPr>
            <p:cNvPr name="Freeform 12" id="12"/>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13" id="13"/>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2"/>
              <a:stretch>
                <a:fillRect l="-64" t="0" r="-64" b="0"/>
              </a:stretch>
            </a:blipFill>
          </p:spPr>
        </p:sp>
        <p:sp>
          <p:nvSpPr>
            <p:cNvPr name="Freeform 14" id="14"/>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name="Freeform 15" id="15"/>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name="Freeform 16" id="16"/>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name="Freeform 17" id="17"/>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name="Freeform 18" id="18"/>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name="Freeform 19" id="19"/>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name="Freeform 20" id="20"/>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grpSp>
        <p:nvGrpSpPr>
          <p:cNvPr name="Group 21" id="21"/>
          <p:cNvGrpSpPr>
            <a:grpSpLocks noChangeAspect="true"/>
          </p:cNvGrpSpPr>
          <p:nvPr/>
        </p:nvGrpSpPr>
        <p:grpSpPr>
          <a:xfrm rot="0">
            <a:off x="3594332" y="2159094"/>
            <a:ext cx="3457869" cy="6841988"/>
            <a:chOff x="0" y="0"/>
            <a:chExt cx="2620010" cy="5184140"/>
          </a:xfrm>
        </p:grpSpPr>
        <p:sp>
          <p:nvSpPr>
            <p:cNvPr name="Freeform 22" id="22"/>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23" id="23"/>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3"/>
              <a:stretch>
                <a:fillRect l="-64" t="0" r="-64" b="0"/>
              </a:stretch>
            </a:blipFill>
          </p:spPr>
        </p:sp>
        <p:sp>
          <p:nvSpPr>
            <p:cNvPr name="Freeform 24" id="24"/>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name="Freeform 25" id="25"/>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name="Freeform 26" id="26"/>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name="Freeform 27" id="27"/>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name="Freeform 28" id="28"/>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name="Freeform 29" id="29"/>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name="Freeform 30" id="30"/>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grpSp>
        <p:nvGrpSpPr>
          <p:cNvPr name="Group 31" id="31"/>
          <p:cNvGrpSpPr>
            <a:grpSpLocks noChangeAspect="true"/>
          </p:cNvGrpSpPr>
          <p:nvPr/>
        </p:nvGrpSpPr>
        <p:grpSpPr>
          <a:xfrm rot="0">
            <a:off x="7185551" y="1244077"/>
            <a:ext cx="3457869" cy="6841988"/>
            <a:chOff x="0" y="0"/>
            <a:chExt cx="2620010" cy="5184140"/>
          </a:xfrm>
        </p:grpSpPr>
        <p:sp>
          <p:nvSpPr>
            <p:cNvPr name="Freeform 32" id="32"/>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33" id="33"/>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4"/>
              <a:stretch>
                <a:fillRect l="-64" t="0" r="-64" b="0"/>
              </a:stretch>
            </a:blipFill>
          </p:spPr>
        </p:sp>
        <p:sp>
          <p:nvSpPr>
            <p:cNvPr name="Freeform 34" id="34"/>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name="Freeform 35" id="35"/>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name="Freeform 36" id="36"/>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name="Freeform 37" id="37"/>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name="Freeform 38" id="38"/>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name="Freeform 39" id="39"/>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name="Freeform 40" id="40"/>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grpSp>
        <p:nvGrpSpPr>
          <p:cNvPr name="Group 41" id="41"/>
          <p:cNvGrpSpPr/>
          <p:nvPr/>
        </p:nvGrpSpPr>
        <p:grpSpPr>
          <a:xfrm rot="0">
            <a:off x="12853384" y="2775055"/>
            <a:ext cx="1042538" cy="47625"/>
            <a:chOff x="0" y="0"/>
            <a:chExt cx="274578" cy="12543"/>
          </a:xfrm>
        </p:grpSpPr>
        <p:sp>
          <p:nvSpPr>
            <p:cNvPr name="Freeform 42" id="42"/>
            <p:cNvSpPr/>
            <p:nvPr/>
          </p:nvSpPr>
          <p:spPr>
            <a:xfrm flipH="false" flipV="false" rot="0">
              <a:off x="0" y="0"/>
              <a:ext cx="274578" cy="12543"/>
            </a:xfrm>
            <a:custGeom>
              <a:avLst/>
              <a:gdLst/>
              <a:ahLst/>
              <a:cxnLst/>
              <a:rect r="r" b="b" t="t" l="l"/>
              <a:pathLst>
                <a:path h="12543" w="274578">
                  <a:moveTo>
                    <a:pt x="6272" y="0"/>
                  </a:moveTo>
                  <a:lnTo>
                    <a:pt x="268306" y="0"/>
                  </a:lnTo>
                  <a:cubicBezTo>
                    <a:pt x="269970" y="0"/>
                    <a:pt x="271565" y="661"/>
                    <a:pt x="272741" y="1837"/>
                  </a:cubicBezTo>
                  <a:cubicBezTo>
                    <a:pt x="273917" y="3013"/>
                    <a:pt x="274578" y="4608"/>
                    <a:pt x="274578" y="6272"/>
                  </a:cubicBezTo>
                  <a:lnTo>
                    <a:pt x="274578" y="6272"/>
                  </a:lnTo>
                  <a:cubicBezTo>
                    <a:pt x="274578" y="7935"/>
                    <a:pt x="273917" y="9530"/>
                    <a:pt x="272741" y="10706"/>
                  </a:cubicBezTo>
                  <a:cubicBezTo>
                    <a:pt x="271565" y="11882"/>
                    <a:pt x="269970" y="12543"/>
                    <a:pt x="268306" y="12543"/>
                  </a:cubicBezTo>
                  <a:lnTo>
                    <a:pt x="6272" y="12543"/>
                  </a:lnTo>
                  <a:cubicBezTo>
                    <a:pt x="4608" y="12543"/>
                    <a:pt x="3013" y="11882"/>
                    <a:pt x="1837" y="10706"/>
                  </a:cubicBezTo>
                  <a:cubicBezTo>
                    <a:pt x="661" y="9530"/>
                    <a:pt x="0" y="7935"/>
                    <a:pt x="0" y="6272"/>
                  </a:cubicBezTo>
                  <a:lnTo>
                    <a:pt x="0" y="6272"/>
                  </a:lnTo>
                  <a:cubicBezTo>
                    <a:pt x="0" y="4608"/>
                    <a:pt x="661" y="3013"/>
                    <a:pt x="1837" y="1837"/>
                  </a:cubicBezTo>
                  <a:cubicBezTo>
                    <a:pt x="3013" y="661"/>
                    <a:pt x="4608" y="0"/>
                    <a:pt x="6272" y="0"/>
                  </a:cubicBezTo>
                  <a:close/>
                </a:path>
              </a:pathLst>
            </a:custGeom>
            <a:gradFill rotWithShape="true">
              <a:gsLst>
                <a:gs pos="0">
                  <a:srgbClr val="FF00E6">
                    <a:alpha val="100000"/>
                  </a:srgbClr>
                </a:gs>
                <a:gs pos="100000">
                  <a:srgbClr val="60057F">
                    <a:alpha val="100000"/>
                  </a:srgbClr>
                </a:gs>
              </a:gsLst>
              <a:lin ang="2700000"/>
            </a:gradFill>
          </p:spPr>
        </p:sp>
        <p:sp>
          <p:nvSpPr>
            <p:cNvPr name="TextBox 43" id="43"/>
            <p:cNvSpPr txBox="true"/>
            <p:nvPr/>
          </p:nvSpPr>
          <p:spPr>
            <a:xfrm>
              <a:off x="0" y="-38100"/>
              <a:ext cx="274578" cy="50643"/>
            </a:xfrm>
            <a:prstGeom prst="rect">
              <a:avLst/>
            </a:prstGeom>
          </p:spPr>
          <p:txBody>
            <a:bodyPr anchor="ctr" rtlCol="false" tIns="50800" lIns="50800" bIns="50800" rIns="50800"/>
            <a:lstStyle/>
            <a:p>
              <a:pPr algn="ctr">
                <a:lnSpc>
                  <a:spcPts val="2659"/>
                </a:lnSpc>
              </a:pPr>
            </a:p>
          </p:txBody>
        </p:sp>
      </p:grpSp>
      <p:sp>
        <p:nvSpPr>
          <p:cNvPr name="TextBox 44" id="44"/>
          <p:cNvSpPr txBox="true"/>
          <p:nvPr/>
        </p:nvSpPr>
        <p:spPr>
          <a:xfrm rot="0">
            <a:off x="10161477" y="1427342"/>
            <a:ext cx="7330322" cy="731752"/>
          </a:xfrm>
          <a:prstGeom prst="rect">
            <a:avLst/>
          </a:prstGeom>
        </p:spPr>
        <p:txBody>
          <a:bodyPr anchor="t" rtlCol="false" tIns="0" lIns="0" bIns="0" rIns="0">
            <a:spAutoFit/>
          </a:bodyPr>
          <a:lstStyle/>
          <a:p>
            <a:pPr algn="ctr">
              <a:lnSpc>
                <a:spcPts val="5336"/>
              </a:lnSpc>
            </a:pPr>
            <a:r>
              <a:rPr lang="en-US" sz="4560">
                <a:solidFill>
                  <a:srgbClr val="FFFFFF"/>
                </a:solidFill>
                <a:latin typeface="Poppins Bold"/>
              </a:rPr>
              <a:t>BUG REPORT ID: 09</a:t>
            </a:r>
          </a:p>
        </p:txBody>
      </p:sp>
      <p:sp>
        <p:nvSpPr>
          <p:cNvPr name="TextBox 45" id="45"/>
          <p:cNvSpPr txBox="true"/>
          <p:nvPr/>
        </p:nvSpPr>
        <p:spPr>
          <a:xfrm rot="0">
            <a:off x="10475425" y="2915870"/>
            <a:ext cx="7368542" cy="448308"/>
          </a:xfrm>
          <a:prstGeom prst="rect">
            <a:avLst/>
          </a:prstGeom>
        </p:spPr>
        <p:txBody>
          <a:bodyPr anchor="t" rtlCol="false" tIns="0" lIns="0" bIns="0" rIns="0">
            <a:spAutoFit/>
          </a:bodyPr>
          <a:lstStyle/>
          <a:p>
            <a:pPr algn="ctr">
              <a:lnSpc>
                <a:spcPts val="3640"/>
              </a:lnSpc>
            </a:pPr>
            <a:r>
              <a:rPr lang="en-US" sz="2600">
                <a:solidFill>
                  <a:srgbClr val="FFFFFF"/>
                </a:solidFill>
                <a:latin typeface="Canva Sans Bold"/>
              </a:rPr>
              <a:t>User can message me after blocking</a:t>
            </a:r>
          </a:p>
        </p:txBody>
      </p:sp>
      <p:sp>
        <p:nvSpPr>
          <p:cNvPr name="TextBox 46" id="46"/>
          <p:cNvSpPr txBox="true"/>
          <p:nvPr/>
        </p:nvSpPr>
        <p:spPr>
          <a:xfrm rot="0">
            <a:off x="9638468" y="4217771"/>
            <a:ext cx="8514909" cy="5040529"/>
          </a:xfrm>
          <a:prstGeom prst="rect">
            <a:avLst/>
          </a:prstGeom>
        </p:spPr>
        <p:txBody>
          <a:bodyPr anchor="t" rtlCol="false" tIns="0" lIns="0" bIns="0" rIns="0">
            <a:spAutoFit/>
          </a:bodyPr>
          <a:lstStyle/>
          <a:p>
            <a:pPr algn="ctr">
              <a:lnSpc>
                <a:spcPts val="2563"/>
              </a:lnSpc>
            </a:pPr>
            <a:r>
              <a:rPr lang="en-US" sz="1831">
                <a:solidFill>
                  <a:srgbClr val="FFFFFF"/>
                </a:solidFill>
                <a:latin typeface="Canva Sans"/>
              </a:rPr>
              <a:t>Steps to reproduce:</a:t>
            </a:r>
          </a:p>
          <a:p>
            <a:pPr algn="ctr">
              <a:lnSpc>
                <a:spcPts val="2563"/>
              </a:lnSpc>
            </a:pPr>
            <a:r>
              <a:rPr lang="en-US" sz="1831">
                <a:solidFill>
                  <a:srgbClr val="FFFFFF"/>
                </a:solidFill>
                <a:latin typeface="Canva Sans"/>
              </a:rPr>
              <a:t>1.Open the application.</a:t>
            </a:r>
          </a:p>
          <a:p>
            <a:pPr algn="ctr">
              <a:lnSpc>
                <a:spcPts val="2563"/>
              </a:lnSpc>
            </a:pPr>
            <a:r>
              <a:rPr lang="en-US" sz="1831">
                <a:solidFill>
                  <a:srgbClr val="FFFFFF"/>
                </a:solidFill>
                <a:latin typeface="Canva Sans"/>
              </a:rPr>
              <a:t>2.Sign in with your phone number.</a:t>
            </a:r>
          </a:p>
          <a:p>
            <a:pPr algn="ctr">
              <a:lnSpc>
                <a:spcPts val="2563"/>
              </a:lnSpc>
            </a:pPr>
            <a:r>
              <a:rPr lang="en-US" sz="1831">
                <a:solidFill>
                  <a:srgbClr val="FFFFFF"/>
                </a:solidFill>
                <a:latin typeface="Canva Sans"/>
              </a:rPr>
              <a:t>3.Navigate to the messages page.</a:t>
            </a:r>
          </a:p>
          <a:p>
            <a:pPr algn="ctr">
              <a:lnSpc>
                <a:spcPts val="2563"/>
              </a:lnSpc>
            </a:pPr>
            <a:r>
              <a:rPr lang="en-US" sz="1831">
                <a:solidFill>
                  <a:srgbClr val="FFFFFF"/>
                </a:solidFill>
                <a:latin typeface="Canva Sans"/>
              </a:rPr>
              <a:t>4.Click on one profile and message them.</a:t>
            </a:r>
          </a:p>
          <a:p>
            <a:pPr algn="ctr">
              <a:lnSpc>
                <a:spcPts val="2563"/>
              </a:lnSpc>
            </a:pPr>
            <a:r>
              <a:rPr lang="en-US" sz="1831">
                <a:solidFill>
                  <a:srgbClr val="FFFFFF"/>
                </a:solidFill>
                <a:latin typeface="Canva Sans"/>
              </a:rPr>
              <a:t>5.Click on the chat options  button.</a:t>
            </a:r>
          </a:p>
          <a:p>
            <a:pPr algn="ctr">
              <a:lnSpc>
                <a:spcPts val="2563"/>
              </a:lnSpc>
            </a:pPr>
            <a:r>
              <a:rPr lang="en-US" sz="1831">
                <a:solidFill>
                  <a:srgbClr val="FFFFFF"/>
                </a:solidFill>
                <a:latin typeface="Canva Sans"/>
              </a:rPr>
              <a:t>6.Click ‘Block and Report’.</a:t>
            </a:r>
          </a:p>
          <a:p>
            <a:pPr algn="ctr">
              <a:lnSpc>
                <a:spcPts val="2563"/>
              </a:lnSpc>
            </a:pPr>
            <a:r>
              <a:rPr lang="en-US" sz="1831">
                <a:solidFill>
                  <a:srgbClr val="FFFFFF"/>
                </a:solidFill>
                <a:latin typeface="Canva Sans"/>
              </a:rPr>
              <a:t>7.Click ‘Identity-based hate’</a:t>
            </a:r>
          </a:p>
          <a:p>
            <a:pPr algn="ctr">
              <a:lnSpc>
                <a:spcPts val="2563"/>
              </a:lnSpc>
            </a:pPr>
            <a:r>
              <a:rPr lang="en-US" sz="1831">
                <a:solidFill>
                  <a:srgbClr val="FFFFFF"/>
                </a:solidFill>
                <a:latin typeface="Canva Sans"/>
              </a:rPr>
              <a:t>8.Write feedback.</a:t>
            </a:r>
          </a:p>
          <a:p>
            <a:pPr algn="ctr">
              <a:lnSpc>
                <a:spcPts val="2563"/>
              </a:lnSpc>
            </a:pPr>
            <a:r>
              <a:rPr lang="en-US" sz="1831">
                <a:solidFill>
                  <a:srgbClr val="FFFFFF"/>
                </a:solidFill>
                <a:latin typeface="Canva Sans"/>
              </a:rPr>
              <a:t>9.Click ‘Submit’.</a:t>
            </a:r>
          </a:p>
          <a:p>
            <a:pPr algn="ctr">
              <a:lnSpc>
                <a:spcPts val="2563"/>
              </a:lnSpc>
            </a:pPr>
            <a:r>
              <a:rPr lang="en-US" sz="1831">
                <a:solidFill>
                  <a:srgbClr val="FFFFFF"/>
                </a:solidFill>
                <a:latin typeface="Canva Sans"/>
              </a:rPr>
              <a:t>10.Navigate back to the same chat.</a:t>
            </a:r>
          </a:p>
          <a:p>
            <a:pPr algn="ctr">
              <a:lnSpc>
                <a:spcPts val="2563"/>
              </a:lnSpc>
            </a:pPr>
            <a:r>
              <a:rPr lang="en-US" sz="1831">
                <a:solidFill>
                  <a:srgbClr val="FFFFFF"/>
                </a:solidFill>
                <a:latin typeface="Canva Sans"/>
              </a:rPr>
              <a:t>11.Send new message.</a:t>
            </a:r>
          </a:p>
          <a:p>
            <a:pPr algn="ctr">
              <a:lnSpc>
                <a:spcPts val="2563"/>
              </a:lnSpc>
            </a:pPr>
            <a:r>
              <a:rPr lang="en-US" sz="1831">
                <a:solidFill>
                  <a:srgbClr val="FFFFFF"/>
                </a:solidFill>
                <a:latin typeface="Canva Sans"/>
              </a:rPr>
              <a:t>Expected Results:</a:t>
            </a:r>
          </a:p>
          <a:p>
            <a:pPr algn="ctr">
              <a:lnSpc>
                <a:spcPts val="2563"/>
              </a:lnSpc>
            </a:pPr>
            <a:r>
              <a:rPr lang="en-US" sz="1831">
                <a:solidFill>
                  <a:srgbClr val="FFFFFF"/>
                </a:solidFill>
                <a:latin typeface="Canva Sans"/>
              </a:rPr>
              <a:t>There shuld be a pop up message “You’ve blocked and reported this profile’.</a:t>
            </a:r>
          </a:p>
          <a:p>
            <a:pPr algn="ctr">
              <a:lnSpc>
                <a:spcPts val="2563"/>
              </a:lnSpc>
            </a:pPr>
            <a:r>
              <a:rPr lang="en-US" sz="1831">
                <a:solidFill>
                  <a:srgbClr val="FFFFFF"/>
                </a:solidFill>
                <a:latin typeface="Canva Sans"/>
              </a:rPr>
              <a:t>Actual Results:</a:t>
            </a:r>
          </a:p>
          <a:p>
            <a:pPr algn="ctr">
              <a:lnSpc>
                <a:spcPts val="2563"/>
              </a:lnSpc>
            </a:pPr>
            <a:r>
              <a:rPr lang="en-US" sz="1831">
                <a:solidFill>
                  <a:srgbClr val="FFFFFF"/>
                </a:solidFill>
                <a:latin typeface="Canva Sans"/>
              </a:rPr>
              <a:t>User can message me after blocking, so can i.</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2D0727">
                <a:alpha val="100000"/>
              </a:srgbClr>
            </a:gs>
            <a:gs pos="100000">
              <a:srgbClr val="0C0822">
                <a:alpha val="100000"/>
              </a:srgbClr>
            </a:gs>
          </a:gsLst>
          <a:lin ang="2700000"/>
        </a:gra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845003" y="461089"/>
            <a:ext cx="4732883" cy="9364822"/>
            <a:chOff x="0" y="0"/>
            <a:chExt cx="2620010" cy="5184140"/>
          </a:xfrm>
        </p:grpSpPr>
        <p:sp>
          <p:nvSpPr>
            <p:cNvPr name="Freeform 3" id="3"/>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4" id="4"/>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2"/>
              <a:stretch>
                <a:fillRect l="0" t="-1273" r="0" b="-1273"/>
              </a:stretch>
            </a:blipFill>
          </p:spPr>
        </p:sp>
        <p:sp>
          <p:nvSpPr>
            <p:cNvPr name="Freeform 5" id="5"/>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name="Freeform 6" id="6"/>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name="Freeform 7" id="7"/>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name="Freeform 8" id="8"/>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name="Freeform 9" id="9"/>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name="Freeform 10" id="10"/>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name="Freeform 11" id="11"/>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sp>
        <p:nvSpPr>
          <p:cNvPr name="TextBox 12" id="12"/>
          <p:cNvSpPr txBox="true"/>
          <p:nvPr/>
        </p:nvSpPr>
        <p:spPr>
          <a:xfrm rot="0">
            <a:off x="9302510" y="952500"/>
            <a:ext cx="4996915" cy="722424"/>
          </a:xfrm>
          <a:prstGeom prst="rect">
            <a:avLst/>
          </a:prstGeom>
        </p:spPr>
        <p:txBody>
          <a:bodyPr anchor="t" rtlCol="false" tIns="0" lIns="0" bIns="0" rIns="0">
            <a:spAutoFit/>
          </a:bodyPr>
          <a:lstStyle/>
          <a:p>
            <a:pPr algn="ctr">
              <a:lnSpc>
                <a:spcPts val="5966"/>
              </a:lnSpc>
            </a:pPr>
            <a:r>
              <a:rPr lang="en-US" sz="4261">
                <a:solidFill>
                  <a:srgbClr val="FFFFFF"/>
                </a:solidFill>
                <a:latin typeface="Canva Sans Bold"/>
              </a:rPr>
              <a:t>BUG REPORT ID:10</a:t>
            </a:r>
          </a:p>
        </p:txBody>
      </p:sp>
      <p:sp>
        <p:nvSpPr>
          <p:cNvPr name="TextBox 13" id="13"/>
          <p:cNvSpPr txBox="true"/>
          <p:nvPr/>
        </p:nvSpPr>
        <p:spPr>
          <a:xfrm rot="0">
            <a:off x="6907709" y="2450765"/>
            <a:ext cx="10487382" cy="4428491"/>
          </a:xfrm>
          <a:prstGeom prst="rect">
            <a:avLst/>
          </a:prstGeom>
        </p:spPr>
        <p:txBody>
          <a:bodyPr anchor="t" rtlCol="false" tIns="0" lIns="0" bIns="0" rIns="0">
            <a:spAutoFit/>
          </a:bodyPr>
          <a:lstStyle/>
          <a:p>
            <a:pPr algn="ctr">
              <a:lnSpc>
                <a:spcPts val="3919"/>
              </a:lnSpc>
            </a:pPr>
            <a:r>
              <a:rPr lang="en-US" sz="2799">
                <a:solidFill>
                  <a:srgbClr val="FFFFFF"/>
                </a:solidFill>
                <a:latin typeface="Canva Sans"/>
              </a:rPr>
              <a:t>User can’t delete photos or videos that are already sent</a:t>
            </a:r>
          </a:p>
          <a:p>
            <a:pPr algn="ctr">
              <a:lnSpc>
                <a:spcPts val="3499"/>
              </a:lnSpc>
            </a:pPr>
          </a:p>
          <a:p>
            <a:pPr algn="ctr">
              <a:lnSpc>
                <a:spcPts val="3499"/>
              </a:lnSpc>
            </a:pPr>
          </a:p>
          <a:p>
            <a:pPr algn="ctr">
              <a:lnSpc>
                <a:spcPts val="3499"/>
              </a:lnSpc>
            </a:pPr>
            <a:r>
              <a:rPr lang="en-US" sz="2499">
                <a:solidFill>
                  <a:srgbClr val="FFFFFF"/>
                </a:solidFill>
                <a:latin typeface="Canva Sans"/>
              </a:rPr>
              <a:t>1.</a:t>
            </a:r>
            <a:r>
              <a:rPr lang="en-US" sz="2499">
                <a:solidFill>
                  <a:srgbClr val="FFFFFF"/>
                </a:solidFill>
                <a:latin typeface="Canva Sans"/>
              </a:rPr>
              <a:t>Open the chat</a:t>
            </a:r>
          </a:p>
          <a:p>
            <a:pPr algn="ctr">
              <a:lnSpc>
                <a:spcPts val="3499"/>
              </a:lnSpc>
            </a:pPr>
            <a:r>
              <a:rPr lang="en-US" sz="2499">
                <a:solidFill>
                  <a:srgbClr val="FFFFFF"/>
                </a:solidFill>
                <a:latin typeface="Canva Sans"/>
              </a:rPr>
              <a:t>2. Send photo or video</a:t>
            </a:r>
          </a:p>
          <a:p>
            <a:pPr algn="ctr">
              <a:lnSpc>
                <a:spcPts val="3499"/>
              </a:lnSpc>
            </a:pPr>
            <a:r>
              <a:rPr lang="en-US" sz="2499">
                <a:solidFill>
                  <a:srgbClr val="FFFFFF"/>
                </a:solidFill>
                <a:latin typeface="Canva Sans"/>
              </a:rPr>
              <a:t>3.When the photo or video is selected there is no option to remove it</a:t>
            </a:r>
          </a:p>
          <a:p>
            <a:pPr algn="ctr">
              <a:lnSpc>
                <a:spcPts val="3499"/>
              </a:lnSpc>
            </a:pPr>
          </a:p>
          <a:p>
            <a:pPr algn="ctr">
              <a:lnSpc>
                <a:spcPts val="3499"/>
              </a:lnSpc>
            </a:pPr>
          </a:p>
          <a:p>
            <a:pPr algn="ctr">
              <a:lnSpc>
                <a:spcPts val="3499"/>
              </a:lnSpc>
            </a:pPr>
            <a:r>
              <a:rPr lang="en-US" sz="2499">
                <a:solidFill>
                  <a:srgbClr val="FFFFFF"/>
                </a:solidFill>
                <a:latin typeface="Canva Sans"/>
              </a:rPr>
              <a:t>Expected result: There should be option to delete </a:t>
            </a:r>
          </a:p>
          <a:p>
            <a:pPr algn="ctr">
              <a:lnSpc>
                <a:spcPts val="3499"/>
              </a:lnSpc>
              <a:spcBef>
                <a:spcPct val="0"/>
              </a:spcBef>
            </a:pPr>
            <a:r>
              <a:rPr lang="en-US" sz="2499">
                <a:solidFill>
                  <a:srgbClr val="FFFFFF"/>
                </a:solidFill>
                <a:latin typeface="Canva Sans"/>
              </a:rPr>
              <a:t>Actual result: Only options are save and reply</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2D0727">
                <a:alpha val="100000"/>
              </a:srgbClr>
            </a:gs>
            <a:gs pos="100000">
              <a:srgbClr val="0C0822">
                <a:alpha val="100000"/>
              </a:srgbClr>
            </a:gs>
          </a:gsLst>
          <a:lin ang="2700000"/>
        </a:gra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628941" y="1028700"/>
            <a:ext cx="3457869" cy="6841988"/>
            <a:chOff x="0" y="0"/>
            <a:chExt cx="2620010" cy="5184140"/>
          </a:xfrm>
        </p:grpSpPr>
        <p:sp>
          <p:nvSpPr>
            <p:cNvPr name="Freeform 3" id="3"/>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4" id="4"/>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2"/>
              <a:stretch>
                <a:fillRect l="0" t="-1273" r="0" b="-1273"/>
              </a:stretch>
            </a:blipFill>
          </p:spPr>
        </p:sp>
        <p:sp>
          <p:nvSpPr>
            <p:cNvPr name="Freeform 5" id="5"/>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name="Freeform 6" id="6"/>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name="Freeform 7" id="7"/>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name="Freeform 8" id="8"/>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name="Freeform 9" id="9"/>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name="Freeform 10" id="10"/>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name="Freeform 11" id="11"/>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grpSp>
        <p:nvGrpSpPr>
          <p:cNvPr name="Group 12" id="12"/>
          <p:cNvGrpSpPr>
            <a:grpSpLocks noChangeAspect="true"/>
          </p:cNvGrpSpPr>
          <p:nvPr/>
        </p:nvGrpSpPr>
        <p:grpSpPr>
          <a:xfrm rot="0">
            <a:off x="4086810" y="1028700"/>
            <a:ext cx="3457869" cy="6841988"/>
            <a:chOff x="0" y="0"/>
            <a:chExt cx="2620010" cy="5184140"/>
          </a:xfrm>
        </p:grpSpPr>
        <p:sp>
          <p:nvSpPr>
            <p:cNvPr name="Freeform 13" id="13"/>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14" id="14"/>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3"/>
              <a:stretch>
                <a:fillRect l="0" t="-1273" r="0" b="-1273"/>
              </a:stretch>
            </a:blipFill>
          </p:spPr>
        </p:sp>
        <p:sp>
          <p:nvSpPr>
            <p:cNvPr name="Freeform 15" id="15"/>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name="Freeform 16" id="16"/>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name="Freeform 17" id="17"/>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name="Freeform 18" id="18"/>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name="Freeform 19" id="19"/>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name="Freeform 20" id="20"/>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name="Freeform 21" id="21"/>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grpSp>
        <p:nvGrpSpPr>
          <p:cNvPr name="Group 22" id="22"/>
          <p:cNvGrpSpPr>
            <a:grpSpLocks noChangeAspect="true"/>
          </p:cNvGrpSpPr>
          <p:nvPr/>
        </p:nvGrpSpPr>
        <p:grpSpPr>
          <a:xfrm rot="0">
            <a:off x="7544679" y="1028700"/>
            <a:ext cx="3457869" cy="6841988"/>
            <a:chOff x="0" y="0"/>
            <a:chExt cx="2620010" cy="5184140"/>
          </a:xfrm>
        </p:grpSpPr>
        <p:sp>
          <p:nvSpPr>
            <p:cNvPr name="Freeform 23" id="23"/>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24" id="24"/>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4"/>
              <a:stretch>
                <a:fillRect l="0" t="-1273" r="0" b="-1273"/>
              </a:stretch>
            </a:blipFill>
          </p:spPr>
        </p:sp>
        <p:sp>
          <p:nvSpPr>
            <p:cNvPr name="Freeform 25" id="25"/>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name="Freeform 26" id="26"/>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name="Freeform 27" id="27"/>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name="Freeform 28" id="28"/>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name="Freeform 29" id="29"/>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name="Freeform 30" id="30"/>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name="Freeform 31" id="31"/>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grpSp>
        <p:nvGrpSpPr>
          <p:cNvPr name="Group 32" id="32"/>
          <p:cNvGrpSpPr>
            <a:grpSpLocks noChangeAspect="true"/>
          </p:cNvGrpSpPr>
          <p:nvPr/>
        </p:nvGrpSpPr>
        <p:grpSpPr>
          <a:xfrm rot="0">
            <a:off x="11002547" y="1028700"/>
            <a:ext cx="3457869" cy="6841988"/>
            <a:chOff x="0" y="0"/>
            <a:chExt cx="2620010" cy="5184140"/>
          </a:xfrm>
        </p:grpSpPr>
        <p:sp>
          <p:nvSpPr>
            <p:cNvPr name="Freeform 33" id="33"/>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34" id="34"/>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5"/>
              <a:stretch>
                <a:fillRect l="0" t="-1273" r="0" b="-1273"/>
              </a:stretch>
            </a:blipFill>
          </p:spPr>
        </p:sp>
        <p:sp>
          <p:nvSpPr>
            <p:cNvPr name="Freeform 35" id="35"/>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name="Freeform 36" id="36"/>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name="Freeform 37" id="37"/>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name="Freeform 38" id="38"/>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name="Freeform 39" id="39"/>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name="Freeform 40" id="40"/>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name="Freeform 41" id="41"/>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sp>
        <p:nvSpPr>
          <p:cNvPr name="TextBox 42" id="42"/>
          <p:cNvSpPr txBox="true"/>
          <p:nvPr/>
        </p:nvSpPr>
        <p:spPr>
          <a:xfrm rot="0">
            <a:off x="12300466" y="132532"/>
            <a:ext cx="4958834" cy="712472"/>
          </a:xfrm>
          <a:prstGeom prst="rect">
            <a:avLst/>
          </a:prstGeom>
        </p:spPr>
        <p:txBody>
          <a:bodyPr anchor="t" rtlCol="false" tIns="0" lIns="0" bIns="0" rIns="0">
            <a:spAutoFit/>
          </a:bodyPr>
          <a:lstStyle/>
          <a:p>
            <a:pPr algn="ctr">
              <a:lnSpc>
                <a:spcPts val="5879"/>
              </a:lnSpc>
              <a:spcBef>
                <a:spcPct val="0"/>
              </a:spcBef>
            </a:pPr>
            <a:r>
              <a:rPr lang="en-US" sz="4199">
                <a:solidFill>
                  <a:srgbClr val="FFFFFF"/>
                </a:solidFill>
                <a:latin typeface="Canva Sans Bold"/>
              </a:rPr>
              <a:t>BUG REPORT ID: 11</a:t>
            </a:r>
          </a:p>
        </p:txBody>
      </p:sp>
      <p:sp>
        <p:nvSpPr>
          <p:cNvPr name="TextBox 43" id="43"/>
          <p:cNvSpPr txBox="true"/>
          <p:nvPr/>
        </p:nvSpPr>
        <p:spPr>
          <a:xfrm rot="0">
            <a:off x="2357875" y="8207217"/>
            <a:ext cx="12889706" cy="1325591"/>
          </a:xfrm>
          <a:prstGeom prst="rect">
            <a:avLst/>
          </a:prstGeom>
        </p:spPr>
        <p:txBody>
          <a:bodyPr anchor="t" rtlCol="false" tIns="0" lIns="0" bIns="0" rIns="0">
            <a:spAutoFit/>
          </a:bodyPr>
          <a:lstStyle/>
          <a:p>
            <a:pPr algn="ctr">
              <a:lnSpc>
                <a:spcPts val="3585"/>
              </a:lnSpc>
            </a:pPr>
            <a:r>
              <a:rPr lang="en-US" sz="2561">
                <a:solidFill>
                  <a:srgbClr val="FFFFFF"/>
                </a:solidFill>
                <a:latin typeface="Canva Sans"/>
              </a:rPr>
              <a:t>1.The App navigates the user to update search criteria</a:t>
            </a:r>
          </a:p>
          <a:p>
            <a:pPr algn="ctr">
              <a:lnSpc>
                <a:spcPts val="3585"/>
              </a:lnSpc>
            </a:pPr>
            <a:r>
              <a:rPr lang="en-US" sz="2561">
                <a:solidFill>
                  <a:srgbClr val="FFFFFF"/>
                </a:solidFill>
                <a:latin typeface="Canva Sans"/>
              </a:rPr>
              <a:t>2.After max distance and Age Range are changed</a:t>
            </a:r>
          </a:p>
          <a:p>
            <a:pPr algn="ctr">
              <a:lnSpc>
                <a:spcPts val="3585"/>
              </a:lnSpc>
              <a:spcBef>
                <a:spcPct val="0"/>
              </a:spcBef>
            </a:pPr>
            <a:r>
              <a:rPr lang="en-US" sz="2561">
                <a:solidFill>
                  <a:srgbClr val="FFFFFF"/>
                </a:solidFill>
                <a:latin typeface="Canva Sans"/>
              </a:rPr>
              <a:t>3.On the main page again is shown the same message to Update the search criteria</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2D0727">
                <a:alpha val="100000"/>
              </a:srgbClr>
            </a:gs>
            <a:gs pos="100000">
              <a:srgbClr val="0C0822">
                <a:alpha val="100000"/>
              </a:srgbClr>
            </a:gs>
          </a:gsLst>
          <a:lin ang="2700000"/>
        </a:gradFill>
      </p:bgPr>
    </p:bg>
    <p:spTree>
      <p:nvGrpSpPr>
        <p:cNvPr id="1" name=""/>
        <p:cNvGrpSpPr/>
        <p:nvPr/>
      </p:nvGrpSpPr>
      <p:grpSpPr>
        <a:xfrm>
          <a:off x="0" y="0"/>
          <a:ext cx="0" cy="0"/>
          <a:chOff x="0" y="0"/>
          <a:chExt cx="0" cy="0"/>
        </a:xfrm>
      </p:grpSpPr>
      <p:grpSp>
        <p:nvGrpSpPr>
          <p:cNvPr name="Group 2" id="2"/>
          <p:cNvGrpSpPr/>
          <p:nvPr/>
        </p:nvGrpSpPr>
        <p:grpSpPr>
          <a:xfrm rot="0">
            <a:off x="17293116" y="657737"/>
            <a:ext cx="397367" cy="28996"/>
            <a:chOff x="0" y="0"/>
            <a:chExt cx="128243" cy="9358"/>
          </a:xfrm>
        </p:grpSpPr>
        <p:sp>
          <p:nvSpPr>
            <p:cNvPr name="Freeform 3" id="3"/>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gradFill rotWithShape="true">
              <a:gsLst>
                <a:gs pos="0">
                  <a:srgbClr val="FF00E6">
                    <a:alpha val="100000"/>
                  </a:srgbClr>
                </a:gs>
                <a:gs pos="100000">
                  <a:srgbClr val="60057F">
                    <a:alpha val="100000"/>
                  </a:srgbClr>
                </a:gs>
              </a:gsLst>
              <a:lin ang="2700000"/>
            </a:gradFill>
          </p:spPr>
        </p:sp>
        <p:sp>
          <p:nvSpPr>
            <p:cNvPr name="TextBox 4" id="4"/>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8153377" y="7727913"/>
            <a:ext cx="290192" cy="1530387"/>
            <a:chOff x="0" y="0"/>
            <a:chExt cx="294878" cy="1555103"/>
          </a:xfrm>
        </p:grpSpPr>
        <p:sp>
          <p:nvSpPr>
            <p:cNvPr name="Freeform 6" id="6"/>
            <p:cNvSpPr/>
            <p:nvPr/>
          </p:nvSpPr>
          <p:spPr>
            <a:xfrm flipH="false" flipV="false" rot="0">
              <a:off x="0" y="0"/>
              <a:ext cx="294878" cy="1555103"/>
            </a:xfrm>
            <a:custGeom>
              <a:avLst/>
              <a:gdLst/>
              <a:ahLst/>
              <a:cxnLst/>
              <a:rect r="r" b="b" t="t" l="l"/>
              <a:pathLst>
                <a:path h="1555103" w="294878">
                  <a:moveTo>
                    <a:pt x="147439" y="0"/>
                  </a:moveTo>
                  <a:lnTo>
                    <a:pt x="147439" y="0"/>
                  </a:lnTo>
                  <a:cubicBezTo>
                    <a:pt x="228868" y="0"/>
                    <a:pt x="294878" y="66011"/>
                    <a:pt x="294878" y="147439"/>
                  </a:cubicBezTo>
                  <a:lnTo>
                    <a:pt x="294878" y="1407663"/>
                  </a:lnTo>
                  <a:cubicBezTo>
                    <a:pt x="294878" y="1446767"/>
                    <a:pt x="279345" y="1484268"/>
                    <a:pt x="251694" y="1511919"/>
                  </a:cubicBezTo>
                  <a:cubicBezTo>
                    <a:pt x="224044" y="1539569"/>
                    <a:pt x="186542" y="1555103"/>
                    <a:pt x="147439" y="1555103"/>
                  </a:cubicBezTo>
                  <a:lnTo>
                    <a:pt x="147439" y="1555103"/>
                  </a:lnTo>
                  <a:cubicBezTo>
                    <a:pt x="108336" y="1555103"/>
                    <a:pt x="70834" y="1539569"/>
                    <a:pt x="43184" y="1511919"/>
                  </a:cubicBezTo>
                  <a:cubicBezTo>
                    <a:pt x="15534" y="1484268"/>
                    <a:pt x="0" y="1446767"/>
                    <a:pt x="0" y="1407663"/>
                  </a:cubicBezTo>
                  <a:lnTo>
                    <a:pt x="0" y="147439"/>
                  </a:lnTo>
                  <a:cubicBezTo>
                    <a:pt x="0" y="108336"/>
                    <a:pt x="15534" y="70834"/>
                    <a:pt x="43184" y="43184"/>
                  </a:cubicBezTo>
                  <a:cubicBezTo>
                    <a:pt x="70834" y="15534"/>
                    <a:pt x="108336" y="0"/>
                    <a:pt x="147439" y="0"/>
                  </a:cubicBezTo>
                  <a:close/>
                </a:path>
              </a:pathLst>
            </a:custGeom>
            <a:gradFill rotWithShape="true">
              <a:gsLst>
                <a:gs pos="0">
                  <a:srgbClr val="FF00E6">
                    <a:alpha val="100000"/>
                  </a:srgbClr>
                </a:gs>
                <a:gs pos="100000">
                  <a:srgbClr val="60057F">
                    <a:alpha val="100000"/>
                  </a:srgbClr>
                </a:gs>
              </a:gsLst>
              <a:lin ang="2700000"/>
            </a:gradFill>
          </p:spPr>
        </p:sp>
        <p:sp>
          <p:nvSpPr>
            <p:cNvPr name="TextBox 7" id="7"/>
            <p:cNvSpPr txBox="true"/>
            <p:nvPr/>
          </p:nvSpPr>
          <p:spPr>
            <a:xfrm>
              <a:off x="0" y="-38100"/>
              <a:ext cx="294878" cy="1593203"/>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0" y="6924629"/>
            <a:ext cx="15445542" cy="3362371"/>
            <a:chOff x="0" y="0"/>
            <a:chExt cx="4067962" cy="885563"/>
          </a:xfrm>
        </p:grpSpPr>
        <p:sp>
          <p:nvSpPr>
            <p:cNvPr name="Freeform 9" id="9"/>
            <p:cNvSpPr/>
            <p:nvPr/>
          </p:nvSpPr>
          <p:spPr>
            <a:xfrm flipH="false" flipV="false" rot="0">
              <a:off x="0" y="0"/>
              <a:ext cx="4067962" cy="885563"/>
            </a:xfrm>
            <a:custGeom>
              <a:avLst/>
              <a:gdLst/>
              <a:ahLst/>
              <a:cxnLst/>
              <a:rect r="r" b="b" t="t" l="l"/>
              <a:pathLst>
                <a:path h="885563" w="4067962">
                  <a:moveTo>
                    <a:pt x="0" y="0"/>
                  </a:moveTo>
                  <a:lnTo>
                    <a:pt x="4067962" y="0"/>
                  </a:lnTo>
                  <a:lnTo>
                    <a:pt x="4067962" y="885563"/>
                  </a:lnTo>
                  <a:lnTo>
                    <a:pt x="0" y="885563"/>
                  </a:lnTo>
                  <a:close/>
                </a:path>
              </a:pathLst>
            </a:custGeom>
            <a:gradFill rotWithShape="true">
              <a:gsLst>
                <a:gs pos="0">
                  <a:srgbClr val="FF00E6">
                    <a:alpha val="100000"/>
                  </a:srgbClr>
                </a:gs>
                <a:gs pos="100000">
                  <a:srgbClr val="60057F">
                    <a:alpha val="100000"/>
                  </a:srgbClr>
                </a:gs>
              </a:gsLst>
              <a:lin ang="2700000"/>
            </a:gradFill>
          </p:spPr>
        </p:sp>
        <p:sp>
          <p:nvSpPr>
            <p:cNvPr name="TextBox 10" id="10"/>
            <p:cNvSpPr txBox="true"/>
            <p:nvPr/>
          </p:nvSpPr>
          <p:spPr>
            <a:xfrm>
              <a:off x="0" y="-38100"/>
              <a:ext cx="4067962" cy="923663"/>
            </a:xfrm>
            <a:prstGeom prst="rect">
              <a:avLst/>
            </a:prstGeom>
          </p:spPr>
          <p:txBody>
            <a:bodyPr anchor="ctr" rtlCol="false" tIns="50800" lIns="50800" bIns="50800" rIns="50800"/>
            <a:lstStyle/>
            <a:p>
              <a:pPr algn="ctr">
                <a:lnSpc>
                  <a:spcPts val="2659"/>
                </a:lnSpc>
              </a:pPr>
            </a:p>
          </p:txBody>
        </p:sp>
      </p:grpSp>
      <p:grpSp>
        <p:nvGrpSpPr>
          <p:cNvPr name="Group 11" id="11"/>
          <p:cNvGrpSpPr>
            <a:grpSpLocks noChangeAspect="true"/>
          </p:cNvGrpSpPr>
          <p:nvPr/>
        </p:nvGrpSpPr>
        <p:grpSpPr>
          <a:xfrm rot="0">
            <a:off x="1199258" y="1028700"/>
            <a:ext cx="3512804" cy="6950686"/>
            <a:chOff x="0" y="0"/>
            <a:chExt cx="2620010" cy="5184140"/>
          </a:xfrm>
        </p:grpSpPr>
        <p:sp>
          <p:nvSpPr>
            <p:cNvPr name="Freeform 12" id="12"/>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13" id="13"/>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2"/>
              <a:stretch>
                <a:fillRect l="0" t="0" r="0" b="0"/>
              </a:stretch>
            </a:blipFill>
          </p:spPr>
        </p:sp>
        <p:sp>
          <p:nvSpPr>
            <p:cNvPr name="Freeform 14" id="14"/>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name="Freeform 15" id="15"/>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name="Freeform 16" id="16"/>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name="Freeform 17" id="17"/>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name="Freeform 18" id="18"/>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name="Freeform 19" id="19"/>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name="Freeform 20" id="20"/>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sp>
        <p:nvSpPr>
          <p:cNvPr name="TextBox 21" id="21"/>
          <p:cNvSpPr txBox="true"/>
          <p:nvPr/>
        </p:nvSpPr>
        <p:spPr>
          <a:xfrm rot="0">
            <a:off x="12337371" y="705167"/>
            <a:ext cx="3369112" cy="580390"/>
          </a:xfrm>
          <a:prstGeom prst="rect">
            <a:avLst/>
          </a:prstGeom>
        </p:spPr>
        <p:txBody>
          <a:bodyPr anchor="t" rtlCol="false" tIns="0" lIns="0" bIns="0" rIns="0">
            <a:spAutoFit/>
          </a:bodyPr>
          <a:lstStyle/>
          <a:p>
            <a:pPr algn="ctr">
              <a:lnSpc>
                <a:spcPts val="4759"/>
              </a:lnSpc>
            </a:pPr>
            <a:r>
              <a:rPr lang="en-US" sz="3399">
                <a:solidFill>
                  <a:srgbClr val="FFFFFF"/>
                </a:solidFill>
                <a:latin typeface="Canva Sans"/>
              </a:rPr>
              <a:t>Bug report ID 12</a:t>
            </a:r>
          </a:p>
        </p:txBody>
      </p:sp>
      <p:sp>
        <p:nvSpPr>
          <p:cNvPr name="TextBox 22" id="22"/>
          <p:cNvSpPr txBox="true"/>
          <p:nvPr/>
        </p:nvSpPr>
        <p:spPr>
          <a:xfrm rot="0">
            <a:off x="9566193" y="1801448"/>
            <a:ext cx="7172801" cy="580390"/>
          </a:xfrm>
          <a:prstGeom prst="rect">
            <a:avLst/>
          </a:prstGeom>
        </p:spPr>
        <p:txBody>
          <a:bodyPr anchor="t" rtlCol="false" tIns="0" lIns="0" bIns="0" rIns="0">
            <a:spAutoFit/>
          </a:bodyPr>
          <a:lstStyle/>
          <a:p>
            <a:pPr algn="ctr">
              <a:lnSpc>
                <a:spcPts val="4759"/>
              </a:lnSpc>
            </a:pPr>
            <a:r>
              <a:rPr lang="en-US" sz="3399">
                <a:solidFill>
                  <a:srgbClr val="FFFFFF"/>
                </a:solidFill>
                <a:latin typeface="Canva Sans"/>
              </a:rPr>
              <a:t>Application crash when open chat </a:t>
            </a:r>
          </a:p>
        </p:txBody>
      </p:sp>
      <p:sp>
        <p:nvSpPr>
          <p:cNvPr name="TextBox 23" id="23"/>
          <p:cNvSpPr txBox="true"/>
          <p:nvPr/>
        </p:nvSpPr>
        <p:spPr>
          <a:xfrm rot="0">
            <a:off x="10848139" y="2924763"/>
            <a:ext cx="2304455" cy="323215"/>
          </a:xfrm>
          <a:prstGeom prst="rect">
            <a:avLst/>
          </a:prstGeom>
        </p:spPr>
        <p:txBody>
          <a:bodyPr anchor="t" rtlCol="false" tIns="0" lIns="0" bIns="0" rIns="0">
            <a:spAutoFit/>
          </a:bodyPr>
          <a:lstStyle/>
          <a:p>
            <a:pPr algn="ctr">
              <a:lnSpc>
                <a:spcPts val="2659"/>
              </a:lnSpc>
              <a:spcBef>
                <a:spcPct val="0"/>
              </a:spcBef>
            </a:pPr>
            <a:r>
              <a:rPr lang="en-US" sz="1899">
                <a:solidFill>
                  <a:srgbClr val="FFFFFF"/>
                </a:solidFill>
                <a:latin typeface="Canva Sans"/>
              </a:rPr>
              <a:t>Steps to reproduce </a:t>
            </a:r>
          </a:p>
        </p:txBody>
      </p:sp>
      <p:sp>
        <p:nvSpPr>
          <p:cNvPr name="TextBox 24" id="24"/>
          <p:cNvSpPr txBox="true"/>
          <p:nvPr/>
        </p:nvSpPr>
        <p:spPr>
          <a:xfrm rot="0">
            <a:off x="10342004" y="3209879"/>
            <a:ext cx="3316724" cy="323215"/>
          </a:xfrm>
          <a:prstGeom prst="rect">
            <a:avLst/>
          </a:prstGeom>
        </p:spPr>
        <p:txBody>
          <a:bodyPr anchor="t" rtlCol="false" tIns="0" lIns="0" bIns="0" rIns="0">
            <a:spAutoFit/>
          </a:bodyPr>
          <a:lstStyle/>
          <a:p>
            <a:pPr algn="ctr">
              <a:lnSpc>
                <a:spcPts val="2659"/>
              </a:lnSpc>
              <a:spcBef>
                <a:spcPct val="0"/>
              </a:spcBef>
            </a:pPr>
            <a:r>
              <a:rPr lang="en-US" sz="1899">
                <a:solidFill>
                  <a:srgbClr val="FFFFFF"/>
                </a:solidFill>
                <a:latin typeface="Canva Sans"/>
              </a:rPr>
              <a:t>Open the app, go to the chat</a:t>
            </a:r>
          </a:p>
        </p:txBody>
      </p:sp>
      <p:sp>
        <p:nvSpPr>
          <p:cNvPr name="TextBox 25" id="25"/>
          <p:cNvSpPr txBox="true"/>
          <p:nvPr/>
        </p:nvSpPr>
        <p:spPr>
          <a:xfrm rot="0">
            <a:off x="9927427" y="3494994"/>
            <a:ext cx="3874889" cy="323215"/>
          </a:xfrm>
          <a:prstGeom prst="rect">
            <a:avLst/>
          </a:prstGeom>
        </p:spPr>
        <p:txBody>
          <a:bodyPr anchor="t" rtlCol="false" tIns="0" lIns="0" bIns="0" rIns="0">
            <a:spAutoFit/>
          </a:bodyPr>
          <a:lstStyle/>
          <a:p>
            <a:pPr algn="ctr">
              <a:lnSpc>
                <a:spcPts val="2659"/>
              </a:lnSpc>
              <a:spcBef>
                <a:spcPct val="0"/>
              </a:spcBef>
            </a:pPr>
            <a:r>
              <a:rPr lang="en-US" sz="1899">
                <a:solidFill>
                  <a:srgbClr val="FFFFFF"/>
                </a:solidFill>
                <a:latin typeface="Canva Sans"/>
              </a:rPr>
              <a:t>Click on the deleted match friend</a:t>
            </a:r>
          </a:p>
        </p:txBody>
      </p:sp>
      <p:sp>
        <p:nvSpPr>
          <p:cNvPr name="TextBox 26" id="26"/>
          <p:cNvSpPr txBox="true"/>
          <p:nvPr/>
        </p:nvSpPr>
        <p:spPr>
          <a:xfrm rot="0">
            <a:off x="8498381" y="4065224"/>
            <a:ext cx="7003971" cy="323215"/>
          </a:xfrm>
          <a:prstGeom prst="rect">
            <a:avLst/>
          </a:prstGeom>
        </p:spPr>
        <p:txBody>
          <a:bodyPr anchor="t" rtlCol="false" tIns="0" lIns="0" bIns="0" rIns="0">
            <a:spAutoFit/>
          </a:bodyPr>
          <a:lstStyle/>
          <a:p>
            <a:pPr algn="ctr">
              <a:lnSpc>
                <a:spcPts val="2659"/>
              </a:lnSpc>
              <a:spcBef>
                <a:spcPct val="0"/>
              </a:spcBef>
            </a:pPr>
            <a:r>
              <a:rPr lang="en-US" sz="1899">
                <a:solidFill>
                  <a:srgbClr val="FFFFFF"/>
                </a:solidFill>
                <a:latin typeface="Canva Sans"/>
              </a:rPr>
              <a:t>application will crash when u try to load previus chat history</a:t>
            </a:r>
          </a:p>
        </p:txBody>
      </p:sp>
      <p:sp>
        <p:nvSpPr>
          <p:cNvPr name="TextBox 27" id="27"/>
          <p:cNvSpPr txBox="true"/>
          <p:nvPr/>
        </p:nvSpPr>
        <p:spPr>
          <a:xfrm rot="0">
            <a:off x="11425650" y="3780109"/>
            <a:ext cx="439222" cy="323215"/>
          </a:xfrm>
          <a:prstGeom prst="rect">
            <a:avLst/>
          </a:prstGeom>
        </p:spPr>
        <p:txBody>
          <a:bodyPr anchor="t" rtlCol="false" tIns="0" lIns="0" bIns="0" rIns="0">
            <a:spAutoFit/>
          </a:bodyPr>
          <a:lstStyle/>
          <a:p>
            <a:pPr algn="ctr">
              <a:lnSpc>
                <a:spcPts val="2659"/>
              </a:lnSpc>
              <a:spcBef>
                <a:spcPct val="0"/>
              </a:spcBef>
            </a:pPr>
            <a:r>
              <a:rPr lang="en-US" sz="1899">
                <a:solidFill>
                  <a:srgbClr val="FFFFFF"/>
                </a:solidFill>
                <a:latin typeface="Canva Sans"/>
              </a:rPr>
              <a:t>and</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2D0727">
                <a:alpha val="100000"/>
              </a:srgbClr>
            </a:gs>
            <a:gs pos="100000">
              <a:srgbClr val="0C0822">
                <a:alpha val="100000"/>
              </a:srgbClr>
            </a:gs>
          </a:gsLst>
          <a:lin ang="2700000"/>
        </a:gra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2462652">
            <a:off x="5411695" y="266321"/>
            <a:ext cx="3127859" cy="6189006"/>
            <a:chOff x="0" y="0"/>
            <a:chExt cx="2620010" cy="5184140"/>
          </a:xfrm>
        </p:grpSpPr>
        <p:sp>
          <p:nvSpPr>
            <p:cNvPr name="Freeform 3" id="3"/>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4" id="4"/>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2"/>
              <a:stretch>
                <a:fillRect l="0" t="-49" r="0" b="-49"/>
              </a:stretch>
            </a:blipFill>
          </p:spPr>
        </p:sp>
        <p:sp>
          <p:nvSpPr>
            <p:cNvPr name="Freeform 5" id="5"/>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name="Freeform 6" id="6"/>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name="Freeform 7" id="7"/>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name="Freeform 8" id="8"/>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name="Freeform 9" id="9"/>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name="Freeform 10" id="10"/>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name="Freeform 11" id="11"/>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grpSp>
        <p:nvGrpSpPr>
          <p:cNvPr name="Group 12" id="12"/>
          <p:cNvGrpSpPr>
            <a:grpSpLocks noChangeAspect="true"/>
          </p:cNvGrpSpPr>
          <p:nvPr/>
        </p:nvGrpSpPr>
        <p:grpSpPr>
          <a:xfrm rot="-2462652">
            <a:off x="1647569" y="1516441"/>
            <a:ext cx="3127859" cy="6189006"/>
            <a:chOff x="0" y="0"/>
            <a:chExt cx="2620010" cy="5184140"/>
          </a:xfrm>
        </p:grpSpPr>
        <p:sp>
          <p:nvSpPr>
            <p:cNvPr name="Freeform 13" id="13"/>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14" id="14"/>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3"/>
              <a:stretch>
                <a:fillRect l="0" t="-49" r="0" b="-49"/>
              </a:stretch>
            </a:blipFill>
          </p:spPr>
        </p:sp>
        <p:sp>
          <p:nvSpPr>
            <p:cNvPr name="Freeform 15" id="15"/>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name="Freeform 16" id="16"/>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name="Freeform 17" id="17"/>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name="Freeform 18" id="18"/>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name="Freeform 19" id="19"/>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name="Freeform 20" id="20"/>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name="Freeform 21" id="21"/>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sp>
        <p:nvSpPr>
          <p:cNvPr name="TextBox 22" id="22"/>
          <p:cNvSpPr txBox="true"/>
          <p:nvPr/>
        </p:nvSpPr>
        <p:spPr>
          <a:xfrm rot="0">
            <a:off x="12232892" y="2771980"/>
            <a:ext cx="3046809" cy="323215"/>
          </a:xfrm>
          <a:prstGeom prst="rect">
            <a:avLst/>
          </a:prstGeom>
        </p:spPr>
        <p:txBody>
          <a:bodyPr anchor="t" rtlCol="false" tIns="0" lIns="0" bIns="0" rIns="0">
            <a:spAutoFit/>
          </a:bodyPr>
          <a:lstStyle/>
          <a:p>
            <a:pPr algn="ctr">
              <a:lnSpc>
                <a:spcPts val="2659"/>
              </a:lnSpc>
              <a:spcBef>
                <a:spcPct val="0"/>
              </a:spcBef>
            </a:pPr>
            <a:r>
              <a:rPr lang="en-US" sz="1899">
                <a:solidFill>
                  <a:srgbClr val="FFFFFF"/>
                </a:solidFill>
                <a:latin typeface="Canva Sans"/>
              </a:rPr>
              <a:t>How to reproduce the bug</a:t>
            </a:r>
          </a:p>
        </p:txBody>
      </p:sp>
      <p:sp>
        <p:nvSpPr>
          <p:cNvPr name="TextBox 23" id="23"/>
          <p:cNvSpPr txBox="true"/>
          <p:nvPr/>
        </p:nvSpPr>
        <p:spPr>
          <a:xfrm rot="0">
            <a:off x="8301037" y="531539"/>
            <a:ext cx="9811465" cy="1566544"/>
          </a:xfrm>
          <a:prstGeom prst="rect">
            <a:avLst/>
          </a:prstGeom>
        </p:spPr>
        <p:txBody>
          <a:bodyPr anchor="t" rtlCol="false" tIns="0" lIns="0" bIns="0" rIns="0">
            <a:spAutoFit/>
          </a:bodyPr>
          <a:lstStyle/>
          <a:p>
            <a:pPr algn="ctr">
              <a:lnSpc>
                <a:spcPts val="12880"/>
              </a:lnSpc>
            </a:pPr>
            <a:r>
              <a:rPr lang="en-US" sz="9200">
                <a:solidFill>
                  <a:srgbClr val="FFFFFF"/>
                </a:solidFill>
                <a:latin typeface="Canva Sans Bold"/>
              </a:rPr>
              <a:t>Bug Report ID 13 </a:t>
            </a:r>
          </a:p>
        </p:txBody>
      </p:sp>
      <p:sp>
        <p:nvSpPr>
          <p:cNvPr name="TextBox 24" id="24"/>
          <p:cNvSpPr txBox="true"/>
          <p:nvPr/>
        </p:nvSpPr>
        <p:spPr>
          <a:xfrm rot="0">
            <a:off x="11553343" y="2031409"/>
            <a:ext cx="4405908" cy="580390"/>
          </a:xfrm>
          <a:prstGeom prst="rect">
            <a:avLst/>
          </a:prstGeom>
        </p:spPr>
        <p:txBody>
          <a:bodyPr anchor="t" rtlCol="false" tIns="0" lIns="0" bIns="0" rIns="0">
            <a:spAutoFit/>
          </a:bodyPr>
          <a:lstStyle/>
          <a:p>
            <a:pPr algn="ctr">
              <a:lnSpc>
                <a:spcPts val="4759"/>
              </a:lnSpc>
            </a:pPr>
            <a:r>
              <a:rPr lang="en-US" sz="3399">
                <a:solidFill>
                  <a:srgbClr val="FFFFFF"/>
                </a:solidFill>
                <a:latin typeface="Canva Sans"/>
              </a:rPr>
              <a:t>Logout crash the app</a:t>
            </a:r>
          </a:p>
        </p:txBody>
      </p:sp>
      <p:sp>
        <p:nvSpPr>
          <p:cNvPr name="TextBox 25" id="25"/>
          <p:cNvSpPr txBox="true"/>
          <p:nvPr/>
        </p:nvSpPr>
        <p:spPr>
          <a:xfrm rot="0">
            <a:off x="11335697" y="3257120"/>
            <a:ext cx="4841200" cy="323215"/>
          </a:xfrm>
          <a:prstGeom prst="rect">
            <a:avLst/>
          </a:prstGeom>
        </p:spPr>
        <p:txBody>
          <a:bodyPr anchor="t" rtlCol="false" tIns="0" lIns="0" bIns="0" rIns="0">
            <a:spAutoFit/>
          </a:bodyPr>
          <a:lstStyle/>
          <a:p>
            <a:pPr algn="ctr">
              <a:lnSpc>
                <a:spcPts val="2659"/>
              </a:lnSpc>
              <a:spcBef>
                <a:spcPct val="0"/>
              </a:spcBef>
            </a:pPr>
            <a:r>
              <a:rPr lang="en-US" sz="1899">
                <a:solidFill>
                  <a:srgbClr val="FFFFFF"/>
                </a:solidFill>
                <a:latin typeface="Canva Sans"/>
              </a:rPr>
              <a:t>Open the app and go to the logout button</a:t>
            </a:r>
          </a:p>
        </p:txBody>
      </p:sp>
      <p:sp>
        <p:nvSpPr>
          <p:cNvPr name="TextBox 26" id="26"/>
          <p:cNvSpPr txBox="true"/>
          <p:nvPr/>
        </p:nvSpPr>
        <p:spPr>
          <a:xfrm rot="0">
            <a:off x="10324023" y="3742260"/>
            <a:ext cx="6864548" cy="323215"/>
          </a:xfrm>
          <a:prstGeom prst="rect">
            <a:avLst/>
          </a:prstGeom>
        </p:spPr>
        <p:txBody>
          <a:bodyPr anchor="t" rtlCol="false" tIns="0" lIns="0" bIns="0" rIns="0">
            <a:spAutoFit/>
          </a:bodyPr>
          <a:lstStyle/>
          <a:p>
            <a:pPr algn="ctr">
              <a:lnSpc>
                <a:spcPts val="2659"/>
              </a:lnSpc>
              <a:spcBef>
                <a:spcPct val="0"/>
              </a:spcBef>
            </a:pPr>
            <a:r>
              <a:rPr lang="en-US" sz="1899">
                <a:solidFill>
                  <a:srgbClr val="FFFFFF"/>
                </a:solidFill>
                <a:latin typeface="Canva Sans"/>
              </a:rPr>
              <a:t>click on the logout button and its write beta sesion expired </a:t>
            </a:r>
          </a:p>
        </p:txBody>
      </p:sp>
      <p:sp>
        <p:nvSpPr>
          <p:cNvPr name="TextBox 27" id="27"/>
          <p:cNvSpPr txBox="true"/>
          <p:nvPr/>
        </p:nvSpPr>
        <p:spPr>
          <a:xfrm rot="0">
            <a:off x="10573643" y="4227400"/>
            <a:ext cx="6506766" cy="323215"/>
          </a:xfrm>
          <a:prstGeom prst="rect">
            <a:avLst/>
          </a:prstGeom>
        </p:spPr>
        <p:txBody>
          <a:bodyPr anchor="t" rtlCol="false" tIns="0" lIns="0" bIns="0" rIns="0">
            <a:spAutoFit/>
          </a:bodyPr>
          <a:lstStyle/>
          <a:p>
            <a:pPr algn="ctr">
              <a:lnSpc>
                <a:spcPts val="2659"/>
              </a:lnSpc>
              <a:spcBef>
                <a:spcPct val="0"/>
              </a:spcBef>
            </a:pPr>
            <a:r>
              <a:rPr lang="en-US" sz="1899">
                <a:solidFill>
                  <a:srgbClr val="FFFFFF"/>
                </a:solidFill>
                <a:latin typeface="Canva Sans"/>
              </a:rPr>
              <a:t>when clock on the OK button its crashed the application</a:t>
            </a:r>
          </a:p>
        </p:txBody>
      </p:sp>
    </p:spTree>
  </p:cSld>
  <p:clrMapOvr>
    <a:masterClrMapping/>
  </p:clrMapOvr>
</p:sld>
</file>

<file path=ppt/slides/slide19.xml><?xml version="1.0" encoding="utf-8"?>
<p:sld xmlns:p="http://schemas.openxmlformats.org/presentationml/2006/main" xmlns:a="http://schemas.openxmlformats.org/drawingml/2006/main">
  <p:cSld>
    <p:bg>
      <p:bgPr>
        <a:gradFill rotWithShape="true">
          <a:gsLst>
            <a:gs pos="0">
              <a:srgbClr val="2D0727">
                <a:alpha val="100000"/>
              </a:srgbClr>
            </a:gs>
            <a:gs pos="100000">
              <a:srgbClr val="0C0822">
                <a:alpha val="100000"/>
              </a:srgbClr>
            </a:gs>
          </a:gsLst>
          <a:lin ang="2700000"/>
        </a:gradFill>
      </p:bgPr>
    </p:bg>
    <p:spTree>
      <p:nvGrpSpPr>
        <p:cNvPr id="1" name=""/>
        <p:cNvGrpSpPr/>
        <p:nvPr/>
      </p:nvGrpSpPr>
      <p:grpSpPr>
        <a:xfrm>
          <a:off x="0" y="0"/>
          <a:ext cx="0" cy="0"/>
          <a:chOff x="0" y="0"/>
          <a:chExt cx="0" cy="0"/>
        </a:xfrm>
      </p:grpSpPr>
      <p:sp>
        <p:nvSpPr>
          <p:cNvPr name="TextBox 2" id="2"/>
          <p:cNvSpPr txBox="true"/>
          <p:nvPr/>
        </p:nvSpPr>
        <p:spPr>
          <a:xfrm rot="0">
            <a:off x="0" y="3044262"/>
            <a:ext cx="18088844" cy="2891517"/>
          </a:xfrm>
          <a:prstGeom prst="rect">
            <a:avLst/>
          </a:prstGeom>
        </p:spPr>
        <p:txBody>
          <a:bodyPr anchor="t" rtlCol="false" tIns="0" lIns="0" bIns="0" rIns="0">
            <a:spAutoFit/>
          </a:bodyPr>
          <a:lstStyle/>
          <a:p>
            <a:pPr algn="ctr">
              <a:lnSpc>
                <a:spcPts val="2850"/>
              </a:lnSpc>
              <a:spcBef>
                <a:spcPct val="0"/>
              </a:spcBef>
            </a:pPr>
            <a:r>
              <a:rPr lang="en-US" sz="2035">
                <a:solidFill>
                  <a:srgbClr val="FFFFFF"/>
                </a:solidFill>
                <a:latin typeface="Canva Sans"/>
              </a:rPr>
              <a:t>Based on user feedback and the experience we had testing the NYMPH app, we believe that the application should focus first on missing features that we, as QA engineers, believe are essential. We also believe that the application should prioritize making the app easier to use in order to ensure its long-term viability given the fierce competition among dating apps. </a:t>
            </a:r>
          </a:p>
          <a:p>
            <a:pPr algn="ctr">
              <a:lnSpc>
                <a:spcPts val="2850"/>
              </a:lnSpc>
              <a:spcBef>
                <a:spcPct val="0"/>
              </a:spcBef>
            </a:pPr>
          </a:p>
          <a:p>
            <a:pPr algn="ctr">
              <a:lnSpc>
                <a:spcPts val="2850"/>
              </a:lnSpc>
              <a:spcBef>
                <a:spcPct val="0"/>
              </a:spcBef>
            </a:pPr>
            <a:r>
              <a:rPr lang="en-US" sz="2035">
                <a:solidFill>
                  <a:srgbClr val="FFFFFF"/>
                </a:solidFill>
                <a:latin typeface="Canva Sans"/>
              </a:rPr>
              <a:t>Apart from certain functionalities that would be good to add, we believe that the presented bugs that we saw in this presentation would also be of great importance if we worked on them and fixed them because they prevent the normal functioning of the application.   </a:t>
            </a:r>
          </a:p>
          <a:p>
            <a:pPr algn="ctr">
              <a:lnSpc>
                <a:spcPts val="2850"/>
              </a:lnSpc>
              <a:spcBef>
                <a:spcPct val="0"/>
              </a:spcBef>
            </a:pPr>
          </a:p>
          <a:p>
            <a:pPr algn="ctr">
              <a:lnSpc>
                <a:spcPts val="2850"/>
              </a:lnSpc>
              <a:spcBef>
                <a:spcPct val="0"/>
              </a:spcBef>
            </a:pPr>
            <a:r>
              <a:rPr lang="en-US" sz="2035">
                <a:solidFill>
                  <a:srgbClr val="FFFFFF"/>
                </a:solidFill>
                <a:latin typeface="Canva Sans"/>
              </a:rPr>
              <a:t>It is our goal that the program will be successfully used by taking into account and accepting our suggestions.</a:t>
            </a:r>
          </a:p>
        </p:txBody>
      </p:sp>
    </p:spTree>
  </p:cSld>
  <p:clrMapOvr>
    <a:masterClrMapping/>
  </p:clrMapOvr>
</p:sld>
</file>

<file path=ppt/slides/slide2.xml><?xml version="1.0" encoding="utf-8"?>
<p:sld xmlns:p="http://schemas.openxmlformats.org/presentationml/2006/main" xmlns:a="http://schemas.openxmlformats.org/drawingml/2006/main">
  <p:cSld>
    <p:bg>
      <p:bgPr>
        <a:gradFill rotWithShape="true">
          <a:gsLst>
            <a:gs pos="0">
              <a:srgbClr val="2D0727">
                <a:alpha val="100000"/>
              </a:srgbClr>
            </a:gs>
            <a:gs pos="100000">
              <a:srgbClr val="0C0822">
                <a:alpha val="100000"/>
              </a:srgbClr>
            </a:gs>
          </a:gsLst>
          <a:lin ang="2700000"/>
        </a:gradFill>
      </p:bgPr>
    </p:bg>
    <p:spTree>
      <p:nvGrpSpPr>
        <p:cNvPr id="1" name=""/>
        <p:cNvGrpSpPr/>
        <p:nvPr/>
      </p:nvGrpSpPr>
      <p:grpSpPr>
        <a:xfrm>
          <a:off x="0" y="0"/>
          <a:ext cx="0" cy="0"/>
          <a:chOff x="0" y="0"/>
          <a:chExt cx="0" cy="0"/>
        </a:xfrm>
      </p:grpSpPr>
      <p:sp>
        <p:nvSpPr>
          <p:cNvPr name="TextBox 2" id="2"/>
          <p:cNvSpPr txBox="true"/>
          <p:nvPr/>
        </p:nvSpPr>
        <p:spPr>
          <a:xfrm rot="0">
            <a:off x="1396447" y="464103"/>
            <a:ext cx="7349166" cy="1019176"/>
          </a:xfrm>
          <a:prstGeom prst="rect">
            <a:avLst/>
          </a:prstGeom>
        </p:spPr>
        <p:txBody>
          <a:bodyPr anchor="t" rtlCol="false" tIns="0" lIns="0" bIns="0" rIns="0">
            <a:spAutoFit/>
          </a:bodyPr>
          <a:lstStyle/>
          <a:p>
            <a:pPr algn="ctr">
              <a:lnSpc>
                <a:spcPts val="4199"/>
              </a:lnSpc>
              <a:spcBef>
                <a:spcPct val="0"/>
              </a:spcBef>
            </a:pPr>
            <a:r>
              <a:rPr lang="en-US" sz="2999">
                <a:solidFill>
                  <a:srgbClr val="FFFFFF"/>
                </a:solidFill>
                <a:latin typeface="Canva Sans"/>
              </a:rPr>
              <a:t>“Testing is to Software as Experiment is to Science” </a:t>
            </a:r>
          </a:p>
        </p:txBody>
      </p:sp>
      <p:sp>
        <p:nvSpPr>
          <p:cNvPr name="TextBox 3" id="3"/>
          <p:cNvSpPr txBox="true"/>
          <p:nvPr/>
        </p:nvSpPr>
        <p:spPr>
          <a:xfrm rot="0">
            <a:off x="845477" y="2377696"/>
            <a:ext cx="16557308" cy="789305"/>
          </a:xfrm>
          <a:prstGeom prst="rect">
            <a:avLst/>
          </a:prstGeom>
        </p:spPr>
        <p:txBody>
          <a:bodyPr anchor="t" rtlCol="false" tIns="0" lIns="0" bIns="0" rIns="0">
            <a:spAutoFit/>
          </a:bodyPr>
          <a:lstStyle/>
          <a:p>
            <a:pPr algn="ctr">
              <a:lnSpc>
                <a:spcPts val="3219"/>
              </a:lnSpc>
              <a:spcBef>
                <a:spcPct val="0"/>
              </a:spcBef>
            </a:pPr>
            <a:r>
              <a:rPr lang="en-US" sz="2299">
                <a:solidFill>
                  <a:srgbClr val="FFFFFF"/>
                </a:solidFill>
                <a:latin typeface="Canva Sans"/>
              </a:rPr>
              <a:t>A test / examination as evaluation/ - we detect it as measure of knowledge, skill, or classification in many other topics, </a:t>
            </a:r>
          </a:p>
          <a:p>
            <a:pPr algn="ctr">
              <a:lnSpc>
                <a:spcPts val="3219"/>
              </a:lnSpc>
              <a:spcBef>
                <a:spcPct val="0"/>
              </a:spcBef>
            </a:pPr>
            <a:r>
              <a:rPr lang="en-US" sz="2299">
                <a:solidFill>
                  <a:srgbClr val="FFFFFF"/>
                </a:solidFill>
                <a:latin typeface="Canva Sans"/>
              </a:rPr>
              <a:t>verbally, on paper or on computer, for the things that we have to know.</a:t>
            </a:r>
          </a:p>
        </p:txBody>
      </p:sp>
      <p:sp>
        <p:nvSpPr>
          <p:cNvPr name="TextBox 4" id="4"/>
          <p:cNvSpPr txBox="true"/>
          <p:nvPr/>
        </p:nvSpPr>
        <p:spPr>
          <a:xfrm rot="0">
            <a:off x="2806452" y="3782129"/>
            <a:ext cx="12635359" cy="789305"/>
          </a:xfrm>
          <a:prstGeom prst="rect">
            <a:avLst/>
          </a:prstGeom>
        </p:spPr>
        <p:txBody>
          <a:bodyPr anchor="t" rtlCol="false" tIns="0" lIns="0" bIns="0" rIns="0">
            <a:spAutoFit/>
          </a:bodyPr>
          <a:lstStyle/>
          <a:p>
            <a:pPr algn="ctr">
              <a:lnSpc>
                <a:spcPts val="3219"/>
              </a:lnSpc>
              <a:spcBef>
                <a:spcPct val="0"/>
              </a:spcBef>
            </a:pPr>
            <a:r>
              <a:rPr lang="en-US" sz="2299">
                <a:solidFill>
                  <a:srgbClr val="FFFFFF"/>
                </a:solidFill>
                <a:latin typeface="Canva Sans"/>
              </a:rPr>
              <a:t>The evolution of testing was to make the exam process more convenient and comfortable </a:t>
            </a:r>
          </a:p>
          <a:p>
            <a:pPr algn="ctr">
              <a:lnSpc>
                <a:spcPts val="3219"/>
              </a:lnSpc>
              <a:spcBef>
                <a:spcPct val="0"/>
              </a:spcBef>
            </a:pPr>
            <a:r>
              <a:rPr lang="en-US" sz="2299">
                <a:solidFill>
                  <a:srgbClr val="FFFFFF"/>
                </a:solidFill>
                <a:latin typeface="Canva Sans"/>
              </a:rPr>
              <a:t>while still protecting the integrity of our certifications. </a:t>
            </a:r>
          </a:p>
        </p:txBody>
      </p:sp>
      <p:sp>
        <p:nvSpPr>
          <p:cNvPr name="TextBox 5" id="5"/>
          <p:cNvSpPr txBox="true"/>
          <p:nvPr/>
        </p:nvSpPr>
        <p:spPr>
          <a:xfrm rot="0">
            <a:off x="441460" y="5095875"/>
            <a:ext cx="17178907" cy="2416406"/>
          </a:xfrm>
          <a:prstGeom prst="rect">
            <a:avLst/>
          </a:prstGeom>
        </p:spPr>
        <p:txBody>
          <a:bodyPr anchor="t" rtlCol="false" tIns="0" lIns="0" bIns="0" rIns="0">
            <a:spAutoFit/>
          </a:bodyPr>
          <a:lstStyle/>
          <a:p>
            <a:pPr algn="ctr">
              <a:lnSpc>
                <a:spcPts val="3256"/>
              </a:lnSpc>
              <a:spcBef>
                <a:spcPct val="0"/>
              </a:spcBef>
            </a:pPr>
            <a:r>
              <a:rPr lang="en-US" sz="2326">
                <a:solidFill>
                  <a:srgbClr val="FFFFFF"/>
                </a:solidFill>
                <a:latin typeface="Canva Sans"/>
              </a:rPr>
              <a:t>The goal is to assure that the changes have not unintended consequences on the behavior of the test object. </a:t>
            </a:r>
          </a:p>
          <a:p>
            <a:pPr algn="ctr">
              <a:lnSpc>
                <a:spcPts val="3256"/>
              </a:lnSpc>
              <a:spcBef>
                <a:spcPct val="0"/>
              </a:spcBef>
            </a:pPr>
            <a:r>
              <a:rPr lang="en-US" sz="2326">
                <a:solidFill>
                  <a:srgbClr val="FFFFFF"/>
                </a:solidFill>
                <a:latin typeface="Canva Sans"/>
              </a:rPr>
              <a:t>QA teams have a series of test cases for important features that they will re-execute each time these code changes occur</a:t>
            </a:r>
          </a:p>
          <a:p>
            <a:pPr algn="ctr">
              <a:lnSpc>
                <a:spcPts val="3256"/>
              </a:lnSpc>
              <a:spcBef>
                <a:spcPct val="0"/>
              </a:spcBef>
            </a:pPr>
            <a:r>
              <a:rPr lang="en-US" sz="2326">
                <a:solidFill>
                  <a:srgbClr val="FFFFFF"/>
                </a:solidFill>
                <a:latin typeface="Canva Sans"/>
              </a:rPr>
              <a:t> to save time and maximize test efficiency. If the project does not have a version control system, </a:t>
            </a:r>
          </a:p>
          <a:p>
            <a:pPr algn="ctr">
              <a:lnSpc>
                <a:spcPts val="3256"/>
              </a:lnSpc>
              <a:spcBef>
                <a:spcPct val="0"/>
              </a:spcBef>
            </a:pPr>
            <a:r>
              <a:rPr lang="en-US" sz="2326">
                <a:solidFill>
                  <a:srgbClr val="FFFFFF"/>
                </a:solidFill>
                <a:latin typeface="Canva Sans"/>
              </a:rPr>
              <a:t>it can be tricky to locate the exact component that produces the bug. With testing, we know exactly </a:t>
            </a:r>
          </a:p>
          <a:p>
            <a:pPr algn="ctr">
              <a:lnSpc>
                <a:spcPts val="3256"/>
              </a:lnSpc>
              <a:spcBef>
                <a:spcPct val="0"/>
              </a:spcBef>
            </a:pPr>
            <a:r>
              <a:rPr lang="en-US" sz="2326">
                <a:solidFill>
                  <a:srgbClr val="FFFFFF"/>
                </a:solidFill>
                <a:latin typeface="Canva Sans"/>
              </a:rPr>
              <a:t>where the bug comes from,</a:t>
            </a:r>
          </a:p>
          <a:p>
            <a:pPr algn="ctr">
              <a:lnSpc>
                <a:spcPts val="3256"/>
              </a:lnSpc>
              <a:spcBef>
                <a:spcPct val="0"/>
              </a:spcBef>
            </a:pPr>
            <a:r>
              <a:rPr lang="en-US" sz="2326">
                <a:solidFill>
                  <a:srgbClr val="FFFFFF"/>
                </a:solidFill>
                <a:latin typeface="Canva Sans"/>
              </a:rPr>
              <a:t> enabling better troubleshooting. It is essentially a periodic health check-up for the software. </a:t>
            </a:r>
          </a:p>
        </p:txBody>
      </p:sp>
      <p:sp>
        <p:nvSpPr>
          <p:cNvPr name="TextBox 6" id="6"/>
          <p:cNvSpPr txBox="true"/>
          <p:nvPr/>
        </p:nvSpPr>
        <p:spPr>
          <a:xfrm rot="0">
            <a:off x="1532186" y="8245228"/>
            <a:ext cx="15223629" cy="789305"/>
          </a:xfrm>
          <a:prstGeom prst="rect">
            <a:avLst/>
          </a:prstGeom>
        </p:spPr>
        <p:txBody>
          <a:bodyPr anchor="t" rtlCol="false" tIns="0" lIns="0" bIns="0" rIns="0">
            <a:spAutoFit/>
          </a:bodyPr>
          <a:lstStyle/>
          <a:p>
            <a:pPr algn="ctr">
              <a:lnSpc>
                <a:spcPts val="3219"/>
              </a:lnSpc>
              <a:spcBef>
                <a:spcPct val="0"/>
              </a:spcBef>
            </a:pPr>
            <a:r>
              <a:rPr lang="en-US" sz="2299">
                <a:solidFill>
                  <a:srgbClr val="FFFFFF"/>
                </a:solidFill>
                <a:latin typeface="Canva Sans"/>
              </a:rPr>
              <a:t>Manual testing is a type of software testing where testers evaluate software or application quality manually, </a:t>
            </a:r>
          </a:p>
          <a:p>
            <a:pPr algn="ctr">
              <a:lnSpc>
                <a:spcPts val="3219"/>
              </a:lnSpc>
              <a:spcBef>
                <a:spcPct val="0"/>
              </a:spcBef>
            </a:pPr>
            <a:r>
              <a:rPr lang="en-US" sz="2299">
                <a:solidFill>
                  <a:srgbClr val="FFFFFF"/>
                </a:solidFill>
                <a:latin typeface="Canva Sans"/>
              </a:rPr>
              <a:t>without the help of automated testing tools or executing test scripts.</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2D0727">
                <a:alpha val="100000"/>
              </a:srgbClr>
            </a:gs>
            <a:gs pos="100000">
              <a:srgbClr val="0C0822">
                <a:alpha val="100000"/>
              </a:srgbClr>
            </a:gs>
          </a:gsLst>
          <a:lin ang="2700000"/>
        </a:gradFill>
      </p:bgPr>
    </p:bg>
    <p:spTree>
      <p:nvGrpSpPr>
        <p:cNvPr id="1" name=""/>
        <p:cNvGrpSpPr/>
        <p:nvPr/>
      </p:nvGrpSpPr>
      <p:grpSpPr>
        <a:xfrm>
          <a:off x="0" y="0"/>
          <a:ext cx="0" cy="0"/>
          <a:chOff x="0" y="0"/>
          <a:chExt cx="0" cy="0"/>
        </a:xfrm>
      </p:grpSpPr>
      <p:grpSp>
        <p:nvGrpSpPr>
          <p:cNvPr name="Group 2" id="2"/>
          <p:cNvGrpSpPr/>
          <p:nvPr/>
        </p:nvGrpSpPr>
        <p:grpSpPr>
          <a:xfrm rot="0">
            <a:off x="17293116" y="565634"/>
            <a:ext cx="397367" cy="28996"/>
            <a:chOff x="0" y="0"/>
            <a:chExt cx="128243" cy="9358"/>
          </a:xfrm>
        </p:grpSpPr>
        <p:sp>
          <p:nvSpPr>
            <p:cNvPr name="Freeform 3" id="3"/>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gradFill rotWithShape="true">
              <a:gsLst>
                <a:gs pos="0">
                  <a:srgbClr val="FF00E6">
                    <a:alpha val="100000"/>
                  </a:srgbClr>
                </a:gs>
                <a:gs pos="100000">
                  <a:srgbClr val="60057F">
                    <a:alpha val="100000"/>
                  </a:srgbClr>
                </a:gs>
              </a:gsLst>
              <a:lin ang="2700000"/>
            </a:gradFill>
          </p:spPr>
        </p:sp>
        <p:sp>
          <p:nvSpPr>
            <p:cNvPr name="TextBox 4" id="4"/>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7293116" y="657737"/>
            <a:ext cx="397367" cy="28996"/>
            <a:chOff x="0" y="0"/>
            <a:chExt cx="128243" cy="9358"/>
          </a:xfrm>
        </p:grpSpPr>
        <p:sp>
          <p:nvSpPr>
            <p:cNvPr name="Freeform 6" id="6"/>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gradFill rotWithShape="true">
              <a:gsLst>
                <a:gs pos="0">
                  <a:srgbClr val="FF00E6">
                    <a:alpha val="100000"/>
                  </a:srgbClr>
                </a:gs>
                <a:gs pos="100000">
                  <a:srgbClr val="60057F">
                    <a:alpha val="100000"/>
                  </a:srgbClr>
                </a:gs>
              </a:gsLst>
              <a:lin ang="2700000"/>
            </a:gradFill>
          </p:spPr>
        </p:sp>
        <p:sp>
          <p:nvSpPr>
            <p:cNvPr name="TextBox 7" id="7"/>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18153377" y="7727913"/>
            <a:ext cx="290192" cy="1530387"/>
            <a:chOff x="0" y="0"/>
            <a:chExt cx="294878" cy="1555103"/>
          </a:xfrm>
        </p:grpSpPr>
        <p:sp>
          <p:nvSpPr>
            <p:cNvPr name="Freeform 9" id="9"/>
            <p:cNvSpPr/>
            <p:nvPr/>
          </p:nvSpPr>
          <p:spPr>
            <a:xfrm flipH="false" flipV="false" rot="0">
              <a:off x="0" y="0"/>
              <a:ext cx="294878" cy="1555103"/>
            </a:xfrm>
            <a:custGeom>
              <a:avLst/>
              <a:gdLst/>
              <a:ahLst/>
              <a:cxnLst/>
              <a:rect r="r" b="b" t="t" l="l"/>
              <a:pathLst>
                <a:path h="1555103" w="294878">
                  <a:moveTo>
                    <a:pt x="147439" y="0"/>
                  </a:moveTo>
                  <a:lnTo>
                    <a:pt x="147439" y="0"/>
                  </a:lnTo>
                  <a:cubicBezTo>
                    <a:pt x="228868" y="0"/>
                    <a:pt x="294878" y="66011"/>
                    <a:pt x="294878" y="147439"/>
                  </a:cubicBezTo>
                  <a:lnTo>
                    <a:pt x="294878" y="1407663"/>
                  </a:lnTo>
                  <a:cubicBezTo>
                    <a:pt x="294878" y="1446767"/>
                    <a:pt x="279345" y="1484268"/>
                    <a:pt x="251694" y="1511919"/>
                  </a:cubicBezTo>
                  <a:cubicBezTo>
                    <a:pt x="224044" y="1539569"/>
                    <a:pt x="186542" y="1555103"/>
                    <a:pt x="147439" y="1555103"/>
                  </a:cubicBezTo>
                  <a:lnTo>
                    <a:pt x="147439" y="1555103"/>
                  </a:lnTo>
                  <a:cubicBezTo>
                    <a:pt x="108336" y="1555103"/>
                    <a:pt x="70834" y="1539569"/>
                    <a:pt x="43184" y="1511919"/>
                  </a:cubicBezTo>
                  <a:cubicBezTo>
                    <a:pt x="15534" y="1484268"/>
                    <a:pt x="0" y="1446767"/>
                    <a:pt x="0" y="1407663"/>
                  </a:cubicBezTo>
                  <a:lnTo>
                    <a:pt x="0" y="147439"/>
                  </a:lnTo>
                  <a:cubicBezTo>
                    <a:pt x="0" y="108336"/>
                    <a:pt x="15534" y="70834"/>
                    <a:pt x="43184" y="43184"/>
                  </a:cubicBezTo>
                  <a:cubicBezTo>
                    <a:pt x="70834" y="15534"/>
                    <a:pt x="108336" y="0"/>
                    <a:pt x="147439" y="0"/>
                  </a:cubicBezTo>
                  <a:close/>
                </a:path>
              </a:pathLst>
            </a:custGeom>
            <a:gradFill rotWithShape="true">
              <a:gsLst>
                <a:gs pos="0">
                  <a:srgbClr val="FF00E6">
                    <a:alpha val="100000"/>
                  </a:srgbClr>
                </a:gs>
                <a:gs pos="100000">
                  <a:srgbClr val="60057F">
                    <a:alpha val="100000"/>
                  </a:srgbClr>
                </a:gs>
              </a:gsLst>
              <a:lin ang="2700000"/>
            </a:gradFill>
          </p:spPr>
        </p:sp>
        <p:sp>
          <p:nvSpPr>
            <p:cNvPr name="TextBox 10" id="10"/>
            <p:cNvSpPr txBox="true"/>
            <p:nvPr/>
          </p:nvSpPr>
          <p:spPr>
            <a:xfrm>
              <a:off x="0" y="-38100"/>
              <a:ext cx="294878" cy="1593203"/>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14870476" y="3438747"/>
            <a:ext cx="1311811" cy="59926"/>
            <a:chOff x="0" y="0"/>
            <a:chExt cx="274578" cy="12543"/>
          </a:xfrm>
        </p:grpSpPr>
        <p:sp>
          <p:nvSpPr>
            <p:cNvPr name="Freeform 12" id="12"/>
            <p:cNvSpPr/>
            <p:nvPr/>
          </p:nvSpPr>
          <p:spPr>
            <a:xfrm flipH="false" flipV="false" rot="0">
              <a:off x="0" y="0"/>
              <a:ext cx="274578" cy="12543"/>
            </a:xfrm>
            <a:custGeom>
              <a:avLst/>
              <a:gdLst/>
              <a:ahLst/>
              <a:cxnLst/>
              <a:rect r="r" b="b" t="t" l="l"/>
              <a:pathLst>
                <a:path h="12543" w="274578">
                  <a:moveTo>
                    <a:pt x="6272" y="0"/>
                  </a:moveTo>
                  <a:lnTo>
                    <a:pt x="268306" y="0"/>
                  </a:lnTo>
                  <a:cubicBezTo>
                    <a:pt x="269970" y="0"/>
                    <a:pt x="271565" y="661"/>
                    <a:pt x="272741" y="1837"/>
                  </a:cubicBezTo>
                  <a:cubicBezTo>
                    <a:pt x="273917" y="3013"/>
                    <a:pt x="274578" y="4608"/>
                    <a:pt x="274578" y="6272"/>
                  </a:cubicBezTo>
                  <a:lnTo>
                    <a:pt x="274578" y="6272"/>
                  </a:lnTo>
                  <a:cubicBezTo>
                    <a:pt x="274578" y="7935"/>
                    <a:pt x="273917" y="9530"/>
                    <a:pt x="272741" y="10706"/>
                  </a:cubicBezTo>
                  <a:cubicBezTo>
                    <a:pt x="271565" y="11882"/>
                    <a:pt x="269970" y="12543"/>
                    <a:pt x="268306" y="12543"/>
                  </a:cubicBezTo>
                  <a:lnTo>
                    <a:pt x="6272" y="12543"/>
                  </a:lnTo>
                  <a:cubicBezTo>
                    <a:pt x="4608" y="12543"/>
                    <a:pt x="3013" y="11882"/>
                    <a:pt x="1837" y="10706"/>
                  </a:cubicBezTo>
                  <a:cubicBezTo>
                    <a:pt x="661" y="9530"/>
                    <a:pt x="0" y="7935"/>
                    <a:pt x="0" y="6272"/>
                  </a:cubicBezTo>
                  <a:lnTo>
                    <a:pt x="0" y="6272"/>
                  </a:lnTo>
                  <a:cubicBezTo>
                    <a:pt x="0" y="4608"/>
                    <a:pt x="661" y="3013"/>
                    <a:pt x="1837" y="1837"/>
                  </a:cubicBezTo>
                  <a:cubicBezTo>
                    <a:pt x="3013" y="661"/>
                    <a:pt x="4608" y="0"/>
                    <a:pt x="6272" y="0"/>
                  </a:cubicBezTo>
                  <a:close/>
                </a:path>
              </a:pathLst>
            </a:custGeom>
            <a:gradFill rotWithShape="true">
              <a:gsLst>
                <a:gs pos="0">
                  <a:srgbClr val="FF00E6">
                    <a:alpha val="100000"/>
                  </a:srgbClr>
                </a:gs>
                <a:gs pos="100000">
                  <a:srgbClr val="60057F">
                    <a:alpha val="100000"/>
                  </a:srgbClr>
                </a:gs>
              </a:gsLst>
              <a:lin ang="2700000"/>
            </a:gradFill>
          </p:spPr>
        </p:sp>
        <p:sp>
          <p:nvSpPr>
            <p:cNvPr name="TextBox 13" id="13"/>
            <p:cNvSpPr txBox="true"/>
            <p:nvPr/>
          </p:nvSpPr>
          <p:spPr>
            <a:xfrm>
              <a:off x="0" y="-38100"/>
              <a:ext cx="274578" cy="50643"/>
            </a:xfrm>
            <a:prstGeom prst="rect">
              <a:avLst/>
            </a:prstGeom>
          </p:spPr>
          <p:txBody>
            <a:bodyPr anchor="ctr" rtlCol="false" tIns="50800" lIns="50800" bIns="50800" rIns="50800"/>
            <a:lstStyle/>
            <a:p>
              <a:pPr algn="ctr">
                <a:lnSpc>
                  <a:spcPts val="2659"/>
                </a:lnSpc>
              </a:pPr>
            </a:p>
          </p:txBody>
        </p:sp>
      </p:grpSp>
      <p:grpSp>
        <p:nvGrpSpPr>
          <p:cNvPr name="Group 14" id="14"/>
          <p:cNvGrpSpPr>
            <a:grpSpLocks noChangeAspect="true"/>
          </p:cNvGrpSpPr>
          <p:nvPr/>
        </p:nvGrpSpPr>
        <p:grpSpPr>
          <a:xfrm rot="-2260638">
            <a:off x="502833" y="1291980"/>
            <a:ext cx="2651460" cy="5246370"/>
            <a:chOff x="0" y="0"/>
            <a:chExt cx="2620010" cy="5184140"/>
          </a:xfrm>
        </p:grpSpPr>
        <p:sp>
          <p:nvSpPr>
            <p:cNvPr name="Freeform 15" id="15"/>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16" id="16"/>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2"/>
              <a:stretch>
                <a:fillRect l="-99932" t="0" r="-99932" b="0"/>
              </a:stretch>
            </a:blipFill>
          </p:spPr>
        </p:sp>
        <p:sp>
          <p:nvSpPr>
            <p:cNvPr name="Freeform 17" id="17"/>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name="Freeform 18" id="18"/>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name="Freeform 19" id="19"/>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name="Freeform 20" id="20"/>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name="Freeform 21" id="21"/>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name="Freeform 22" id="22"/>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name="Freeform 23" id="23"/>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grpSp>
        <p:nvGrpSpPr>
          <p:cNvPr name="Group 24" id="24"/>
          <p:cNvGrpSpPr>
            <a:grpSpLocks noChangeAspect="true"/>
          </p:cNvGrpSpPr>
          <p:nvPr/>
        </p:nvGrpSpPr>
        <p:grpSpPr>
          <a:xfrm rot="-2394428">
            <a:off x="3459525" y="-24644"/>
            <a:ext cx="2651460" cy="5246370"/>
            <a:chOff x="0" y="0"/>
            <a:chExt cx="2620010" cy="5184140"/>
          </a:xfrm>
        </p:grpSpPr>
        <p:sp>
          <p:nvSpPr>
            <p:cNvPr name="Freeform 25" id="25"/>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26" id="26"/>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2"/>
              <a:stretch>
                <a:fillRect l="-99932" t="0" r="-99932" b="0"/>
              </a:stretch>
            </a:blipFill>
          </p:spPr>
        </p:sp>
        <p:sp>
          <p:nvSpPr>
            <p:cNvPr name="Freeform 27" id="27"/>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name="Freeform 28" id="28"/>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name="Freeform 29" id="29"/>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name="Freeform 30" id="30"/>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name="Freeform 31" id="31"/>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name="Freeform 32" id="32"/>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name="Freeform 33" id="33"/>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grpSp>
        <p:nvGrpSpPr>
          <p:cNvPr name="Group 34" id="34"/>
          <p:cNvGrpSpPr>
            <a:grpSpLocks noChangeAspect="true"/>
          </p:cNvGrpSpPr>
          <p:nvPr/>
        </p:nvGrpSpPr>
        <p:grpSpPr>
          <a:xfrm rot="-2427008">
            <a:off x="2092018" y="4807532"/>
            <a:ext cx="2651460" cy="5246370"/>
            <a:chOff x="0" y="0"/>
            <a:chExt cx="2620010" cy="5184140"/>
          </a:xfrm>
        </p:grpSpPr>
        <p:sp>
          <p:nvSpPr>
            <p:cNvPr name="Freeform 35" id="35"/>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36" id="36"/>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2"/>
              <a:stretch>
                <a:fillRect l="-99932" t="0" r="-99932" b="0"/>
              </a:stretch>
            </a:blipFill>
          </p:spPr>
        </p:sp>
        <p:sp>
          <p:nvSpPr>
            <p:cNvPr name="Freeform 37" id="37"/>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name="Freeform 38" id="38"/>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name="Freeform 39" id="39"/>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name="Freeform 40" id="40"/>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name="Freeform 41" id="41"/>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name="Freeform 42" id="42"/>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name="Freeform 43" id="43"/>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grpSp>
        <p:nvGrpSpPr>
          <p:cNvPr name="Group 44" id="44"/>
          <p:cNvGrpSpPr>
            <a:grpSpLocks noChangeAspect="true"/>
          </p:cNvGrpSpPr>
          <p:nvPr/>
        </p:nvGrpSpPr>
        <p:grpSpPr>
          <a:xfrm rot="-2778789">
            <a:off x="5968025" y="4062527"/>
            <a:ext cx="2651460" cy="5246370"/>
            <a:chOff x="0" y="0"/>
            <a:chExt cx="2620010" cy="5184140"/>
          </a:xfrm>
        </p:grpSpPr>
        <p:sp>
          <p:nvSpPr>
            <p:cNvPr name="Freeform 45" id="45"/>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46" id="46"/>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2"/>
              <a:stretch>
                <a:fillRect l="-99932" t="0" r="-99932" b="0"/>
              </a:stretch>
            </a:blipFill>
          </p:spPr>
        </p:sp>
        <p:sp>
          <p:nvSpPr>
            <p:cNvPr name="Freeform 47" id="47"/>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B5B5B"/>
            </a:solidFill>
          </p:spPr>
        </p:sp>
        <p:sp>
          <p:nvSpPr>
            <p:cNvPr name="Freeform 48" id="48"/>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B5B5B"/>
            </a:solidFill>
          </p:spPr>
        </p:sp>
        <p:sp>
          <p:nvSpPr>
            <p:cNvPr name="Freeform 49" id="49"/>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EBCEB5"/>
            </a:solidFill>
          </p:spPr>
        </p:sp>
        <p:sp>
          <p:nvSpPr>
            <p:cNvPr name="Freeform 50" id="50"/>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EBCEB5"/>
            </a:solidFill>
          </p:spPr>
        </p:sp>
        <p:sp>
          <p:nvSpPr>
            <p:cNvPr name="Freeform 51" id="51"/>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EBCEB5"/>
            </a:solidFill>
          </p:spPr>
        </p:sp>
        <p:sp>
          <p:nvSpPr>
            <p:cNvPr name="Freeform 52" id="52"/>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EBCEB5"/>
            </a:solidFill>
          </p:spPr>
        </p:sp>
        <p:sp>
          <p:nvSpPr>
            <p:cNvPr name="Freeform 53" id="53"/>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FCE9D8"/>
            </a:solidFill>
          </p:spPr>
        </p:sp>
      </p:grpSp>
      <p:sp>
        <p:nvSpPr>
          <p:cNvPr name="TextBox 54" id="54"/>
          <p:cNvSpPr txBox="true"/>
          <p:nvPr/>
        </p:nvSpPr>
        <p:spPr>
          <a:xfrm rot="0">
            <a:off x="11301549" y="2124082"/>
            <a:ext cx="4880738" cy="910819"/>
          </a:xfrm>
          <a:prstGeom prst="rect">
            <a:avLst/>
          </a:prstGeom>
        </p:spPr>
        <p:txBody>
          <a:bodyPr anchor="t" rtlCol="false" tIns="0" lIns="0" bIns="0" rIns="0">
            <a:spAutoFit/>
          </a:bodyPr>
          <a:lstStyle/>
          <a:p>
            <a:pPr algn="r">
              <a:lnSpc>
                <a:spcPts val="6714"/>
              </a:lnSpc>
            </a:pPr>
            <a:r>
              <a:rPr lang="en-US" sz="5738">
                <a:solidFill>
                  <a:srgbClr val="FFFFFF"/>
                </a:solidFill>
                <a:latin typeface="Poppins Bold"/>
              </a:rPr>
              <a:t>Thank You</a:t>
            </a:r>
          </a:p>
        </p:txBody>
      </p:sp>
      <p:sp>
        <p:nvSpPr>
          <p:cNvPr name="TextBox 55" id="55"/>
          <p:cNvSpPr txBox="true"/>
          <p:nvPr/>
        </p:nvSpPr>
        <p:spPr>
          <a:xfrm rot="0">
            <a:off x="11608936" y="3981663"/>
            <a:ext cx="4821137" cy="1944505"/>
          </a:xfrm>
          <a:prstGeom prst="rect">
            <a:avLst/>
          </a:prstGeom>
        </p:spPr>
        <p:txBody>
          <a:bodyPr anchor="t" rtlCol="false" tIns="0" lIns="0" bIns="0" rIns="0">
            <a:spAutoFit/>
          </a:bodyPr>
          <a:lstStyle/>
          <a:p>
            <a:pPr algn="r">
              <a:lnSpc>
                <a:spcPts val="3148"/>
              </a:lnSpc>
            </a:pPr>
            <a:r>
              <a:rPr lang="en-US" sz="2248">
                <a:solidFill>
                  <a:srgbClr val="FFFFFF"/>
                </a:solidFill>
                <a:latin typeface="Open Sans"/>
              </a:rPr>
              <a:t>FANKA SHUNDOVSKA</a:t>
            </a:r>
          </a:p>
          <a:p>
            <a:pPr algn="r">
              <a:lnSpc>
                <a:spcPts val="3148"/>
              </a:lnSpc>
            </a:pPr>
            <a:r>
              <a:rPr lang="en-US" sz="2248">
                <a:solidFill>
                  <a:srgbClr val="FFFFFF"/>
                </a:solidFill>
                <a:latin typeface="Open Sans"/>
              </a:rPr>
              <a:t>SNEZHANA TACHEVSKA</a:t>
            </a:r>
          </a:p>
          <a:p>
            <a:pPr algn="r">
              <a:lnSpc>
                <a:spcPts val="3148"/>
              </a:lnSpc>
            </a:pPr>
            <a:r>
              <a:rPr lang="en-US" sz="2248">
                <a:solidFill>
                  <a:srgbClr val="FFFFFF"/>
                </a:solidFill>
                <a:latin typeface="Open Sans"/>
              </a:rPr>
              <a:t>NATASHA ANTOVSKA</a:t>
            </a:r>
          </a:p>
          <a:p>
            <a:pPr algn="r">
              <a:lnSpc>
                <a:spcPts val="3148"/>
              </a:lnSpc>
            </a:pPr>
            <a:r>
              <a:rPr lang="en-US" sz="2248">
                <a:solidFill>
                  <a:srgbClr val="FFFFFF"/>
                </a:solidFill>
                <a:latin typeface="Open Sans"/>
              </a:rPr>
              <a:t>MARTIN STOJANOVSKI</a:t>
            </a:r>
          </a:p>
          <a:p>
            <a:pPr algn="r">
              <a:lnSpc>
                <a:spcPts val="3148"/>
              </a:lnSpc>
              <a:spcBef>
                <a:spcPct val="0"/>
              </a:spcBef>
            </a:pPr>
            <a:r>
              <a:rPr lang="en-US" sz="2248">
                <a:solidFill>
                  <a:srgbClr val="FFFFFF"/>
                </a:solidFill>
                <a:latin typeface="Open Sans"/>
              </a:rPr>
              <a:t>NIKOLA POPOVSKI </a:t>
            </a:r>
          </a:p>
        </p:txBody>
      </p:sp>
    </p:spTree>
  </p:cSld>
  <p:clrMapOvr>
    <a:masterClrMapping/>
  </p:clrMapOvr>
</p:sld>
</file>

<file path=ppt/slides/slide3.xml><?xml version="1.0" encoding="utf-8"?>
<p:sld xmlns:p="http://schemas.openxmlformats.org/presentationml/2006/main" xmlns:a="http://schemas.openxmlformats.org/drawingml/2006/main">
  <p:cSld>
    <p:bg>
      <p:bgPr>
        <a:gradFill rotWithShape="true">
          <a:gsLst>
            <a:gs pos="0">
              <a:srgbClr val="2D0727">
                <a:alpha val="100000"/>
              </a:srgbClr>
            </a:gs>
            <a:gs pos="100000">
              <a:srgbClr val="0C0822">
                <a:alpha val="100000"/>
              </a:srgbClr>
            </a:gs>
          </a:gsLst>
          <a:lin ang="2700000"/>
        </a:gradFill>
      </p:bgPr>
    </p:bg>
    <p:spTree>
      <p:nvGrpSpPr>
        <p:cNvPr id="1" name=""/>
        <p:cNvGrpSpPr/>
        <p:nvPr/>
      </p:nvGrpSpPr>
      <p:grpSpPr>
        <a:xfrm>
          <a:off x="0" y="0"/>
          <a:ext cx="0" cy="0"/>
          <a:chOff x="0" y="0"/>
          <a:chExt cx="0" cy="0"/>
        </a:xfrm>
      </p:grpSpPr>
      <p:sp>
        <p:nvSpPr>
          <p:cNvPr name="TextBox 2" id="2"/>
          <p:cNvSpPr txBox="true"/>
          <p:nvPr/>
        </p:nvSpPr>
        <p:spPr>
          <a:xfrm rot="0">
            <a:off x="2442952" y="5836031"/>
            <a:ext cx="13394234" cy="1244648"/>
          </a:xfrm>
          <a:prstGeom prst="rect">
            <a:avLst/>
          </a:prstGeom>
        </p:spPr>
        <p:txBody>
          <a:bodyPr anchor="t" rtlCol="false" tIns="0" lIns="0" bIns="0" rIns="0">
            <a:spAutoFit/>
          </a:bodyPr>
          <a:lstStyle/>
          <a:p>
            <a:pPr algn="ctr">
              <a:lnSpc>
                <a:spcPts val="3322"/>
              </a:lnSpc>
              <a:spcBef>
                <a:spcPct val="0"/>
              </a:spcBef>
            </a:pPr>
            <a:r>
              <a:rPr lang="en-US" sz="2373">
                <a:solidFill>
                  <a:srgbClr val="FFFFFF"/>
                </a:solidFill>
                <a:latin typeface="Canva Sans"/>
              </a:rPr>
              <a:t>Mobile App Testing involves analyzing mobile apps for functionality, usability, visual appeal, </a:t>
            </a:r>
          </a:p>
          <a:p>
            <a:pPr algn="ctr">
              <a:lnSpc>
                <a:spcPts val="3322"/>
              </a:lnSpc>
              <a:spcBef>
                <a:spcPct val="0"/>
              </a:spcBef>
            </a:pPr>
            <a:r>
              <a:rPr lang="en-US" sz="2373">
                <a:solidFill>
                  <a:srgbClr val="FFFFFF"/>
                </a:solidFill>
                <a:latin typeface="Canva Sans"/>
              </a:rPr>
              <a:t>and consistency across multiple mobile devices. It helps ensure an optimal user experience, </a:t>
            </a:r>
          </a:p>
          <a:p>
            <a:pPr algn="ctr">
              <a:lnSpc>
                <a:spcPts val="3322"/>
              </a:lnSpc>
              <a:spcBef>
                <a:spcPct val="0"/>
              </a:spcBef>
            </a:pPr>
            <a:r>
              <a:rPr lang="en-US" sz="2373">
                <a:solidFill>
                  <a:srgbClr val="FFFFFF"/>
                </a:solidFill>
                <a:latin typeface="Canva Sans"/>
              </a:rPr>
              <a:t>irrespective of the device used to access the app.</a:t>
            </a:r>
          </a:p>
        </p:txBody>
      </p:sp>
      <p:sp>
        <p:nvSpPr>
          <p:cNvPr name="TextBox 3" id="3"/>
          <p:cNvSpPr txBox="true"/>
          <p:nvPr/>
        </p:nvSpPr>
        <p:spPr>
          <a:xfrm rot="0">
            <a:off x="1230388" y="7393331"/>
            <a:ext cx="15361741" cy="1189355"/>
          </a:xfrm>
          <a:prstGeom prst="rect">
            <a:avLst/>
          </a:prstGeom>
        </p:spPr>
        <p:txBody>
          <a:bodyPr anchor="t" rtlCol="false" tIns="0" lIns="0" bIns="0" rIns="0">
            <a:spAutoFit/>
          </a:bodyPr>
          <a:lstStyle/>
          <a:p>
            <a:pPr algn="ctr">
              <a:lnSpc>
                <a:spcPts val="3219"/>
              </a:lnSpc>
              <a:spcBef>
                <a:spcPct val="0"/>
              </a:spcBef>
            </a:pPr>
            <a:r>
              <a:rPr lang="en-US" sz="2299">
                <a:solidFill>
                  <a:srgbClr val="FFFFFF"/>
                </a:solidFill>
                <a:latin typeface="Canva Sans"/>
              </a:rPr>
              <a:t>The purpose of mobile application testing is to get initial results of the functioning of the first version. </a:t>
            </a:r>
          </a:p>
          <a:p>
            <a:pPr algn="ctr">
              <a:lnSpc>
                <a:spcPts val="3219"/>
              </a:lnSpc>
              <a:spcBef>
                <a:spcPct val="0"/>
              </a:spcBef>
            </a:pPr>
            <a:r>
              <a:rPr lang="en-US" sz="2299">
                <a:solidFill>
                  <a:srgbClr val="FFFFFF"/>
                </a:solidFill>
                <a:latin typeface="Canva Sans"/>
              </a:rPr>
              <a:t>Results were obtained which contain certain errors (bugs) and which should be corrected during the creation </a:t>
            </a:r>
          </a:p>
          <a:p>
            <a:pPr algn="ctr">
              <a:lnSpc>
                <a:spcPts val="3219"/>
              </a:lnSpc>
              <a:spcBef>
                <a:spcPct val="0"/>
              </a:spcBef>
            </a:pPr>
            <a:r>
              <a:rPr lang="en-US" sz="2299">
                <a:solidFill>
                  <a:srgbClr val="FFFFFF"/>
                </a:solidFill>
                <a:latin typeface="Canva Sans"/>
              </a:rPr>
              <a:t>of the mobile application.</a:t>
            </a:r>
          </a:p>
        </p:txBody>
      </p:sp>
      <p:sp>
        <p:nvSpPr>
          <p:cNvPr name="TextBox 4" id="4"/>
          <p:cNvSpPr txBox="true"/>
          <p:nvPr/>
        </p:nvSpPr>
        <p:spPr>
          <a:xfrm rot="0">
            <a:off x="1077441" y="3781760"/>
            <a:ext cx="16133118" cy="1189355"/>
          </a:xfrm>
          <a:prstGeom prst="rect">
            <a:avLst/>
          </a:prstGeom>
        </p:spPr>
        <p:txBody>
          <a:bodyPr anchor="t" rtlCol="false" tIns="0" lIns="0" bIns="0" rIns="0">
            <a:spAutoFit/>
          </a:bodyPr>
          <a:lstStyle/>
          <a:p>
            <a:pPr algn="ctr">
              <a:lnSpc>
                <a:spcPts val="3219"/>
              </a:lnSpc>
              <a:spcBef>
                <a:spcPct val="0"/>
              </a:spcBef>
            </a:pPr>
            <a:r>
              <a:rPr lang="en-US" sz="2299">
                <a:solidFill>
                  <a:srgbClr val="FFFFFF"/>
                </a:solidFill>
                <a:latin typeface="Canva Sans"/>
              </a:rPr>
              <a:t>H</a:t>
            </a:r>
            <a:r>
              <a:rPr lang="en-US" sz="2299">
                <a:solidFill>
                  <a:srgbClr val="FFFFFF"/>
                </a:solidFill>
                <a:latin typeface="Canva Sans"/>
              </a:rPr>
              <a:t>uman testers interact with the application manually just as an end-user would to check if the application delivers </a:t>
            </a:r>
          </a:p>
          <a:p>
            <a:pPr algn="ctr">
              <a:lnSpc>
                <a:spcPts val="3219"/>
              </a:lnSpc>
              <a:spcBef>
                <a:spcPct val="0"/>
              </a:spcBef>
            </a:pPr>
            <a:r>
              <a:rPr lang="en-US" sz="2299">
                <a:solidFill>
                  <a:srgbClr val="FFFFFF"/>
                </a:solidFill>
                <a:latin typeface="Canva Sans"/>
              </a:rPr>
              <a:t>the expected functionality and performance. </a:t>
            </a:r>
          </a:p>
          <a:p>
            <a:pPr algn="ctr">
              <a:lnSpc>
                <a:spcPts val="3219"/>
              </a:lnSpc>
              <a:spcBef>
                <a:spcPct val="0"/>
              </a:spcBef>
            </a:pPr>
            <a:r>
              <a:rPr lang="en-US" sz="2299">
                <a:solidFill>
                  <a:srgbClr val="FFFFFF"/>
                </a:solidFill>
                <a:latin typeface="Canva Sans"/>
              </a:rPr>
              <a:t>They don’t rely on help from any automated scripts or tools, but solely use their human capabilities to find bugs.</a:t>
            </a:r>
          </a:p>
        </p:txBody>
      </p:sp>
      <p:sp>
        <p:nvSpPr>
          <p:cNvPr name="TextBox 5" id="5"/>
          <p:cNvSpPr txBox="true"/>
          <p:nvPr/>
        </p:nvSpPr>
        <p:spPr>
          <a:xfrm rot="0">
            <a:off x="0" y="1886920"/>
            <a:ext cx="17822518" cy="1189355"/>
          </a:xfrm>
          <a:prstGeom prst="rect">
            <a:avLst/>
          </a:prstGeom>
        </p:spPr>
        <p:txBody>
          <a:bodyPr anchor="t" rtlCol="false" tIns="0" lIns="0" bIns="0" rIns="0">
            <a:spAutoFit/>
          </a:bodyPr>
          <a:lstStyle/>
          <a:p>
            <a:pPr algn="ctr">
              <a:lnSpc>
                <a:spcPts val="3219"/>
              </a:lnSpc>
              <a:spcBef>
                <a:spcPct val="0"/>
              </a:spcBef>
            </a:pPr>
            <a:r>
              <a:rPr lang="en-US" sz="2299">
                <a:solidFill>
                  <a:srgbClr val="FFFFFF"/>
                </a:solidFill>
                <a:latin typeface="Canva Sans"/>
              </a:rPr>
              <a:t>Mobile testing, or mobile app testing, is the process of checking and validating all aspects of the mobile app to ensure</a:t>
            </a:r>
          </a:p>
          <a:p>
            <a:pPr algn="ctr">
              <a:lnSpc>
                <a:spcPts val="3219"/>
              </a:lnSpc>
              <a:spcBef>
                <a:spcPct val="0"/>
              </a:spcBef>
            </a:pPr>
            <a:r>
              <a:rPr lang="en-US" sz="2299">
                <a:solidFill>
                  <a:srgbClr val="FFFFFF"/>
                </a:solidFill>
                <a:latin typeface="Canva Sans"/>
              </a:rPr>
              <a:t> that they work as expected. Any issues and defects found during the process are reported to the dev team to address immediately so that they will not slip into production.</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2D0727">
                <a:alpha val="100000"/>
              </a:srgbClr>
            </a:gs>
            <a:gs pos="100000">
              <a:srgbClr val="0C0822">
                <a:alpha val="100000"/>
              </a:srgbClr>
            </a:gs>
          </a:gsLst>
          <a:lin ang="2700000"/>
        </a:gradFill>
      </p:bgPr>
    </p:bg>
    <p:spTree>
      <p:nvGrpSpPr>
        <p:cNvPr id="1" name=""/>
        <p:cNvGrpSpPr/>
        <p:nvPr/>
      </p:nvGrpSpPr>
      <p:grpSpPr>
        <a:xfrm>
          <a:off x="0" y="0"/>
          <a:ext cx="0" cy="0"/>
          <a:chOff x="0" y="0"/>
          <a:chExt cx="0" cy="0"/>
        </a:xfrm>
      </p:grpSpPr>
      <p:grpSp>
        <p:nvGrpSpPr>
          <p:cNvPr name="Group 2" id="2"/>
          <p:cNvGrpSpPr/>
          <p:nvPr/>
        </p:nvGrpSpPr>
        <p:grpSpPr>
          <a:xfrm rot="0">
            <a:off x="17293116" y="565634"/>
            <a:ext cx="397367" cy="28996"/>
            <a:chOff x="0" y="0"/>
            <a:chExt cx="128243" cy="9358"/>
          </a:xfrm>
        </p:grpSpPr>
        <p:sp>
          <p:nvSpPr>
            <p:cNvPr name="Freeform 3" id="3"/>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gradFill rotWithShape="true">
              <a:gsLst>
                <a:gs pos="0">
                  <a:srgbClr val="FF00E6">
                    <a:alpha val="100000"/>
                  </a:srgbClr>
                </a:gs>
                <a:gs pos="100000">
                  <a:srgbClr val="60057F">
                    <a:alpha val="100000"/>
                  </a:srgbClr>
                </a:gs>
              </a:gsLst>
              <a:lin ang="2700000"/>
            </a:gradFill>
          </p:spPr>
        </p:sp>
        <p:sp>
          <p:nvSpPr>
            <p:cNvPr name="TextBox 4" id="4"/>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7293116" y="657737"/>
            <a:ext cx="397367" cy="28996"/>
            <a:chOff x="0" y="0"/>
            <a:chExt cx="128243" cy="9358"/>
          </a:xfrm>
        </p:grpSpPr>
        <p:sp>
          <p:nvSpPr>
            <p:cNvPr name="Freeform 6" id="6"/>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gradFill rotWithShape="true">
              <a:gsLst>
                <a:gs pos="0">
                  <a:srgbClr val="FF00E6">
                    <a:alpha val="100000"/>
                  </a:srgbClr>
                </a:gs>
                <a:gs pos="100000">
                  <a:srgbClr val="60057F">
                    <a:alpha val="100000"/>
                  </a:srgbClr>
                </a:gs>
              </a:gsLst>
              <a:lin ang="2700000"/>
            </a:gradFill>
          </p:spPr>
        </p:sp>
        <p:sp>
          <p:nvSpPr>
            <p:cNvPr name="TextBox 7" id="7"/>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0" y="0"/>
            <a:ext cx="4294540" cy="10287000"/>
            <a:chOff x="0" y="0"/>
            <a:chExt cx="1131072" cy="2709333"/>
          </a:xfrm>
        </p:grpSpPr>
        <p:sp>
          <p:nvSpPr>
            <p:cNvPr name="Freeform 9" id="9"/>
            <p:cNvSpPr/>
            <p:nvPr/>
          </p:nvSpPr>
          <p:spPr>
            <a:xfrm flipH="false" flipV="false" rot="0">
              <a:off x="0" y="0"/>
              <a:ext cx="1131072" cy="2709333"/>
            </a:xfrm>
            <a:custGeom>
              <a:avLst/>
              <a:gdLst/>
              <a:ahLst/>
              <a:cxnLst/>
              <a:rect r="r" b="b" t="t" l="l"/>
              <a:pathLst>
                <a:path h="2709333" w="1131072">
                  <a:moveTo>
                    <a:pt x="0" y="0"/>
                  </a:moveTo>
                  <a:lnTo>
                    <a:pt x="1131072" y="0"/>
                  </a:lnTo>
                  <a:lnTo>
                    <a:pt x="1131072" y="2709333"/>
                  </a:lnTo>
                  <a:lnTo>
                    <a:pt x="0" y="2709333"/>
                  </a:lnTo>
                  <a:close/>
                </a:path>
              </a:pathLst>
            </a:custGeom>
            <a:gradFill rotWithShape="true">
              <a:gsLst>
                <a:gs pos="0">
                  <a:srgbClr val="FF00E6">
                    <a:alpha val="100000"/>
                  </a:srgbClr>
                </a:gs>
                <a:gs pos="100000">
                  <a:srgbClr val="60057F">
                    <a:alpha val="100000"/>
                  </a:srgbClr>
                </a:gs>
              </a:gsLst>
              <a:lin ang="2700000"/>
            </a:gradFill>
          </p:spPr>
        </p:sp>
        <p:sp>
          <p:nvSpPr>
            <p:cNvPr name="TextBox 10" id="10"/>
            <p:cNvSpPr txBox="true"/>
            <p:nvPr/>
          </p:nvSpPr>
          <p:spPr>
            <a:xfrm>
              <a:off x="0" y="-38100"/>
              <a:ext cx="1131072" cy="2747433"/>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18142904" y="7727913"/>
            <a:ext cx="290192" cy="1530387"/>
            <a:chOff x="0" y="0"/>
            <a:chExt cx="294878" cy="1555103"/>
          </a:xfrm>
        </p:grpSpPr>
        <p:sp>
          <p:nvSpPr>
            <p:cNvPr name="Freeform 12" id="12"/>
            <p:cNvSpPr/>
            <p:nvPr/>
          </p:nvSpPr>
          <p:spPr>
            <a:xfrm flipH="false" flipV="false" rot="0">
              <a:off x="0" y="0"/>
              <a:ext cx="294878" cy="1555103"/>
            </a:xfrm>
            <a:custGeom>
              <a:avLst/>
              <a:gdLst/>
              <a:ahLst/>
              <a:cxnLst/>
              <a:rect r="r" b="b" t="t" l="l"/>
              <a:pathLst>
                <a:path h="1555103" w="294878">
                  <a:moveTo>
                    <a:pt x="147439" y="0"/>
                  </a:moveTo>
                  <a:lnTo>
                    <a:pt x="147439" y="0"/>
                  </a:lnTo>
                  <a:cubicBezTo>
                    <a:pt x="228868" y="0"/>
                    <a:pt x="294878" y="66011"/>
                    <a:pt x="294878" y="147439"/>
                  </a:cubicBezTo>
                  <a:lnTo>
                    <a:pt x="294878" y="1407663"/>
                  </a:lnTo>
                  <a:cubicBezTo>
                    <a:pt x="294878" y="1446767"/>
                    <a:pt x="279345" y="1484268"/>
                    <a:pt x="251694" y="1511919"/>
                  </a:cubicBezTo>
                  <a:cubicBezTo>
                    <a:pt x="224044" y="1539569"/>
                    <a:pt x="186542" y="1555103"/>
                    <a:pt x="147439" y="1555103"/>
                  </a:cubicBezTo>
                  <a:lnTo>
                    <a:pt x="147439" y="1555103"/>
                  </a:lnTo>
                  <a:cubicBezTo>
                    <a:pt x="108336" y="1555103"/>
                    <a:pt x="70834" y="1539569"/>
                    <a:pt x="43184" y="1511919"/>
                  </a:cubicBezTo>
                  <a:cubicBezTo>
                    <a:pt x="15534" y="1484268"/>
                    <a:pt x="0" y="1446767"/>
                    <a:pt x="0" y="1407663"/>
                  </a:cubicBezTo>
                  <a:lnTo>
                    <a:pt x="0" y="147439"/>
                  </a:lnTo>
                  <a:cubicBezTo>
                    <a:pt x="0" y="108336"/>
                    <a:pt x="15534" y="70834"/>
                    <a:pt x="43184" y="43184"/>
                  </a:cubicBezTo>
                  <a:cubicBezTo>
                    <a:pt x="70834" y="15534"/>
                    <a:pt x="108336" y="0"/>
                    <a:pt x="147439" y="0"/>
                  </a:cubicBezTo>
                  <a:close/>
                </a:path>
              </a:pathLst>
            </a:custGeom>
            <a:gradFill rotWithShape="true">
              <a:gsLst>
                <a:gs pos="0">
                  <a:srgbClr val="FF00E6">
                    <a:alpha val="100000"/>
                  </a:srgbClr>
                </a:gs>
                <a:gs pos="100000">
                  <a:srgbClr val="60057F">
                    <a:alpha val="100000"/>
                  </a:srgbClr>
                </a:gs>
              </a:gsLst>
              <a:lin ang="2700000"/>
            </a:gradFill>
          </p:spPr>
        </p:sp>
        <p:sp>
          <p:nvSpPr>
            <p:cNvPr name="TextBox 13" id="13"/>
            <p:cNvSpPr txBox="true"/>
            <p:nvPr/>
          </p:nvSpPr>
          <p:spPr>
            <a:xfrm>
              <a:off x="0" y="-38100"/>
              <a:ext cx="294878" cy="1593203"/>
            </a:xfrm>
            <a:prstGeom prst="rect">
              <a:avLst/>
            </a:prstGeom>
          </p:spPr>
          <p:txBody>
            <a:bodyPr anchor="ctr" rtlCol="false" tIns="50800" lIns="50800" bIns="50800" rIns="50800"/>
            <a:lstStyle/>
            <a:p>
              <a:pPr algn="ctr">
                <a:lnSpc>
                  <a:spcPts val="2659"/>
                </a:lnSpc>
              </a:pPr>
            </a:p>
          </p:txBody>
        </p:sp>
      </p:grpSp>
      <p:grpSp>
        <p:nvGrpSpPr>
          <p:cNvPr name="Group 14" id="14"/>
          <p:cNvGrpSpPr>
            <a:grpSpLocks noChangeAspect="true"/>
          </p:cNvGrpSpPr>
          <p:nvPr/>
        </p:nvGrpSpPr>
        <p:grpSpPr>
          <a:xfrm rot="0">
            <a:off x="341929" y="203169"/>
            <a:ext cx="4993583" cy="9880663"/>
            <a:chOff x="0" y="0"/>
            <a:chExt cx="2620010" cy="5184140"/>
          </a:xfrm>
        </p:grpSpPr>
        <p:sp>
          <p:nvSpPr>
            <p:cNvPr name="Freeform 15" id="15"/>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16" id="16"/>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2"/>
              <a:stretch>
                <a:fillRect l="-3014" t="0" r="-3014" b="0"/>
              </a:stretch>
            </a:blipFill>
          </p:spPr>
        </p:sp>
        <p:sp>
          <p:nvSpPr>
            <p:cNvPr name="Freeform 17" id="17"/>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name="Freeform 18" id="18"/>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name="Freeform 19" id="19"/>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name="Freeform 20" id="20"/>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name="Freeform 21" id="21"/>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name="Freeform 22" id="22"/>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name="Freeform 23" id="23"/>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grpSp>
        <p:nvGrpSpPr>
          <p:cNvPr name="Group 24" id="24"/>
          <p:cNvGrpSpPr/>
          <p:nvPr/>
        </p:nvGrpSpPr>
        <p:grpSpPr>
          <a:xfrm rot="0">
            <a:off x="10890316" y="3861513"/>
            <a:ext cx="1042538" cy="47625"/>
            <a:chOff x="0" y="0"/>
            <a:chExt cx="274578" cy="12543"/>
          </a:xfrm>
        </p:grpSpPr>
        <p:sp>
          <p:nvSpPr>
            <p:cNvPr name="Freeform 25" id="25"/>
            <p:cNvSpPr/>
            <p:nvPr/>
          </p:nvSpPr>
          <p:spPr>
            <a:xfrm flipH="false" flipV="false" rot="0">
              <a:off x="0" y="0"/>
              <a:ext cx="274578" cy="12543"/>
            </a:xfrm>
            <a:custGeom>
              <a:avLst/>
              <a:gdLst/>
              <a:ahLst/>
              <a:cxnLst/>
              <a:rect r="r" b="b" t="t" l="l"/>
              <a:pathLst>
                <a:path h="12543" w="274578">
                  <a:moveTo>
                    <a:pt x="6272" y="0"/>
                  </a:moveTo>
                  <a:lnTo>
                    <a:pt x="268306" y="0"/>
                  </a:lnTo>
                  <a:cubicBezTo>
                    <a:pt x="269970" y="0"/>
                    <a:pt x="271565" y="661"/>
                    <a:pt x="272741" y="1837"/>
                  </a:cubicBezTo>
                  <a:cubicBezTo>
                    <a:pt x="273917" y="3013"/>
                    <a:pt x="274578" y="4608"/>
                    <a:pt x="274578" y="6272"/>
                  </a:cubicBezTo>
                  <a:lnTo>
                    <a:pt x="274578" y="6272"/>
                  </a:lnTo>
                  <a:cubicBezTo>
                    <a:pt x="274578" y="7935"/>
                    <a:pt x="273917" y="9530"/>
                    <a:pt x="272741" y="10706"/>
                  </a:cubicBezTo>
                  <a:cubicBezTo>
                    <a:pt x="271565" y="11882"/>
                    <a:pt x="269970" y="12543"/>
                    <a:pt x="268306" y="12543"/>
                  </a:cubicBezTo>
                  <a:lnTo>
                    <a:pt x="6272" y="12543"/>
                  </a:lnTo>
                  <a:cubicBezTo>
                    <a:pt x="4608" y="12543"/>
                    <a:pt x="3013" y="11882"/>
                    <a:pt x="1837" y="10706"/>
                  </a:cubicBezTo>
                  <a:cubicBezTo>
                    <a:pt x="661" y="9530"/>
                    <a:pt x="0" y="7935"/>
                    <a:pt x="0" y="6272"/>
                  </a:cubicBezTo>
                  <a:lnTo>
                    <a:pt x="0" y="6272"/>
                  </a:lnTo>
                  <a:cubicBezTo>
                    <a:pt x="0" y="4608"/>
                    <a:pt x="661" y="3013"/>
                    <a:pt x="1837" y="1837"/>
                  </a:cubicBezTo>
                  <a:cubicBezTo>
                    <a:pt x="3013" y="661"/>
                    <a:pt x="4608" y="0"/>
                    <a:pt x="6272" y="0"/>
                  </a:cubicBezTo>
                  <a:close/>
                </a:path>
              </a:pathLst>
            </a:custGeom>
            <a:gradFill rotWithShape="true">
              <a:gsLst>
                <a:gs pos="0">
                  <a:srgbClr val="FF00E6">
                    <a:alpha val="100000"/>
                  </a:srgbClr>
                </a:gs>
                <a:gs pos="100000">
                  <a:srgbClr val="60057F">
                    <a:alpha val="100000"/>
                  </a:srgbClr>
                </a:gs>
              </a:gsLst>
              <a:lin ang="2700000"/>
            </a:gradFill>
          </p:spPr>
        </p:sp>
        <p:sp>
          <p:nvSpPr>
            <p:cNvPr name="TextBox 26" id="26"/>
            <p:cNvSpPr txBox="true"/>
            <p:nvPr/>
          </p:nvSpPr>
          <p:spPr>
            <a:xfrm>
              <a:off x="0" y="-38100"/>
              <a:ext cx="274578" cy="50643"/>
            </a:xfrm>
            <a:prstGeom prst="rect">
              <a:avLst/>
            </a:prstGeom>
          </p:spPr>
          <p:txBody>
            <a:bodyPr anchor="ctr" rtlCol="false" tIns="50800" lIns="50800" bIns="50800" rIns="50800"/>
            <a:lstStyle/>
            <a:p>
              <a:pPr algn="ctr">
                <a:lnSpc>
                  <a:spcPts val="2659"/>
                </a:lnSpc>
              </a:pPr>
            </a:p>
          </p:txBody>
        </p:sp>
      </p:grpSp>
      <p:grpSp>
        <p:nvGrpSpPr>
          <p:cNvPr name="Group 27" id="27"/>
          <p:cNvGrpSpPr>
            <a:grpSpLocks noChangeAspect="true"/>
          </p:cNvGrpSpPr>
          <p:nvPr/>
        </p:nvGrpSpPr>
        <p:grpSpPr>
          <a:xfrm rot="0">
            <a:off x="12498215" y="203169"/>
            <a:ext cx="4993583" cy="9880663"/>
            <a:chOff x="0" y="0"/>
            <a:chExt cx="2620010" cy="5184140"/>
          </a:xfrm>
        </p:grpSpPr>
        <p:sp>
          <p:nvSpPr>
            <p:cNvPr name="Freeform 28" id="28"/>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29" id="29"/>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3"/>
              <a:stretch>
                <a:fillRect l="0" t="-1273" r="0" b="-1273"/>
              </a:stretch>
            </a:blipFill>
          </p:spPr>
        </p:sp>
        <p:sp>
          <p:nvSpPr>
            <p:cNvPr name="Freeform 30" id="30"/>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name="Freeform 31" id="31"/>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name="Freeform 32" id="32"/>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name="Freeform 33" id="33"/>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name="Freeform 34" id="34"/>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name="Freeform 35" id="35"/>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name="Freeform 36" id="36"/>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pic>
        <p:nvPicPr>
          <p:cNvPr name="Picture 37" id="37">
            <a:hlinkClick action="ppaction://media"/>
          </p:cNvPr>
          <p:cNvPicPr>
            <a:picLocks noChangeAspect="true"/>
          </p:cNvPicPr>
          <p:nvPr>
            <a:videoFile r:link="rId5"/>
            <p:extLst>
              <p:ext uri="{DAA4B4D4-6D71-4841-9C94-3DE7FCFB9230}">
                <p14:media xmlns:p14="http://schemas.microsoft.com/office/powerpoint/2010/main" r:embed="rId6"/>
              </p:ext>
            </p:extLst>
          </p:nvPr>
        </p:nvPicPr>
        <p:blipFill>
          <a:blip r:embed="rId4"/>
          <a:srcRect l="0" t="0" r="0" b="0"/>
          <a:stretch>
            <a:fillRect/>
          </a:stretch>
        </p:blipFill>
        <p:spPr>
          <a:xfrm flipH="false" flipV="false" rot="0">
            <a:off x="-3181012" y="686734"/>
            <a:ext cx="3703320" cy="8229600"/>
          </a:xfrm>
          <a:prstGeom prst="rect">
            <a:avLst/>
          </a:prstGeom>
        </p:spPr>
      </p:pic>
      <p:sp>
        <p:nvSpPr>
          <p:cNvPr name="TextBox 38" id="38"/>
          <p:cNvSpPr txBox="true"/>
          <p:nvPr/>
        </p:nvSpPr>
        <p:spPr>
          <a:xfrm rot="0">
            <a:off x="6017839" y="658159"/>
            <a:ext cx="5915015" cy="771197"/>
          </a:xfrm>
          <a:prstGeom prst="rect">
            <a:avLst/>
          </a:prstGeom>
        </p:spPr>
        <p:txBody>
          <a:bodyPr anchor="t" rtlCol="false" tIns="0" lIns="0" bIns="0" rIns="0">
            <a:spAutoFit/>
          </a:bodyPr>
          <a:lstStyle/>
          <a:p>
            <a:pPr>
              <a:lnSpc>
                <a:spcPts val="5749"/>
              </a:lnSpc>
            </a:pPr>
            <a:r>
              <a:rPr lang="en-US" sz="4913">
                <a:solidFill>
                  <a:srgbClr val="FFFFFF"/>
                </a:solidFill>
                <a:latin typeface="Poppins Bold"/>
              </a:rPr>
              <a:t>BUG REPORT ID: 01</a:t>
            </a:r>
          </a:p>
        </p:txBody>
      </p:sp>
      <p:sp>
        <p:nvSpPr>
          <p:cNvPr name="TextBox 39" id="39"/>
          <p:cNvSpPr txBox="true"/>
          <p:nvPr/>
        </p:nvSpPr>
        <p:spPr>
          <a:xfrm rot="0">
            <a:off x="5615473" y="1873433"/>
            <a:ext cx="6719747" cy="780998"/>
          </a:xfrm>
          <a:prstGeom prst="rect">
            <a:avLst/>
          </a:prstGeom>
        </p:spPr>
        <p:txBody>
          <a:bodyPr anchor="t" rtlCol="false" tIns="0" lIns="0" bIns="0" rIns="0">
            <a:spAutoFit/>
          </a:bodyPr>
          <a:lstStyle/>
          <a:p>
            <a:pPr>
              <a:lnSpc>
                <a:spcPts val="3152"/>
              </a:lnSpc>
            </a:pPr>
            <a:r>
              <a:rPr lang="en-US" sz="2252">
                <a:solidFill>
                  <a:srgbClr val="FFFFFF"/>
                </a:solidFill>
                <a:latin typeface="Open Sans"/>
              </a:rPr>
              <a:t>Summary - No. 01 - Copying text - </a:t>
            </a:r>
          </a:p>
          <a:p>
            <a:pPr>
              <a:lnSpc>
                <a:spcPts val="3152"/>
              </a:lnSpc>
              <a:spcBef>
                <a:spcPct val="0"/>
              </a:spcBef>
            </a:pPr>
            <a:r>
              <a:rPr lang="en-US" sz="2252">
                <a:solidFill>
                  <a:srgbClr val="FFFFFF"/>
                </a:solidFill>
                <a:latin typeface="Open Sans"/>
              </a:rPr>
              <a:t>User can check if there is option for coppying text</a:t>
            </a:r>
          </a:p>
        </p:txBody>
      </p:sp>
      <p:sp>
        <p:nvSpPr>
          <p:cNvPr name="TextBox 40" id="40"/>
          <p:cNvSpPr txBox="true"/>
          <p:nvPr/>
        </p:nvSpPr>
        <p:spPr>
          <a:xfrm rot="0">
            <a:off x="5335513" y="2857420"/>
            <a:ext cx="6719747" cy="763005"/>
          </a:xfrm>
          <a:prstGeom prst="rect">
            <a:avLst/>
          </a:prstGeom>
        </p:spPr>
        <p:txBody>
          <a:bodyPr anchor="t" rtlCol="false" tIns="0" lIns="0" bIns="0" rIns="0">
            <a:spAutoFit/>
          </a:bodyPr>
          <a:lstStyle/>
          <a:p>
            <a:pPr algn="ctr">
              <a:lnSpc>
                <a:spcPts val="3094"/>
              </a:lnSpc>
            </a:pPr>
            <a:r>
              <a:rPr lang="en-US" sz="2210">
                <a:solidFill>
                  <a:srgbClr val="FFFFFF"/>
                </a:solidFill>
                <a:latin typeface="Canva Sans"/>
              </a:rPr>
              <a:t>Description - When trying to copy text from </a:t>
            </a:r>
          </a:p>
          <a:p>
            <a:pPr algn="ctr">
              <a:lnSpc>
                <a:spcPts val="3094"/>
              </a:lnSpc>
              <a:spcBef>
                <a:spcPct val="0"/>
              </a:spcBef>
            </a:pPr>
            <a:r>
              <a:rPr lang="en-US" sz="2210">
                <a:solidFill>
                  <a:srgbClr val="FFFFFF"/>
                </a:solidFill>
                <a:latin typeface="Canva Sans"/>
              </a:rPr>
              <a:t>the same or another message, there is no option</a:t>
            </a:r>
          </a:p>
        </p:txBody>
      </p:sp>
      <p:sp>
        <p:nvSpPr>
          <p:cNvPr name="TextBox 41" id="41"/>
          <p:cNvSpPr txBox="true"/>
          <p:nvPr/>
        </p:nvSpPr>
        <p:spPr>
          <a:xfrm rot="0">
            <a:off x="5615473" y="4655799"/>
            <a:ext cx="6895209" cy="4935876"/>
          </a:xfrm>
          <a:prstGeom prst="rect">
            <a:avLst/>
          </a:prstGeom>
        </p:spPr>
        <p:txBody>
          <a:bodyPr anchor="t" rtlCol="false" tIns="0" lIns="0" bIns="0" rIns="0">
            <a:spAutoFit/>
          </a:bodyPr>
          <a:lstStyle/>
          <a:p>
            <a:pPr algn="ctr">
              <a:lnSpc>
                <a:spcPts val="2815"/>
              </a:lnSpc>
              <a:spcBef>
                <a:spcPct val="0"/>
              </a:spcBef>
            </a:pPr>
            <a:r>
              <a:rPr lang="en-US" sz="2010">
                <a:solidFill>
                  <a:srgbClr val="FFFFFF"/>
                </a:solidFill>
                <a:latin typeface="Canva Sans"/>
              </a:rPr>
              <a:t>Steps to reproduce:</a:t>
            </a:r>
          </a:p>
          <a:p>
            <a:pPr algn="ctr">
              <a:lnSpc>
                <a:spcPts val="2815"/>
              </a:lnSpc>
              <a:spcBef>
                <a:spcPct val="0"/>
              </a:spcBef>
            </a:pPr>
            <a:r>
              <a:rPr lang="en-US" sz="2010">
                <a:solidFill>
                  <a:srgbClr val="FFFFFF"/>
                </a:solidFill>
                <a:latin typeface="Canva Sans"/>
              </a:rPr>
              <a:t>1.Open the application.</a:t>
            </a:r>
          </a:p>
          <a:p>
            <a:pPr algn="ctr">
              <a:lnSpc>
                <a:spcPts val="2815"/>
              </a:lnSpc>
              <a:spcBef>
                <a:spcPct val="0"/>
              </a:spcBef>
            </a:pPr>
            <a:r>
              <a:rPr lang="en-US" sz="2010">
                <a:solidFill>
                  <a:srgbClr val="FFFFFF"/>
                </a:solidFill>
                <a:latin typeface="Canva Sans"/>
              </a:rPr>
              <a:t> 2.Sign in with your phone number.</a:t>
            </a:r>
          </a:p>
          <a:p>
            <a:pPr algn="ctr">
              <a:lnSpc>
                <a:spcPts val="2815"/>
              </a:lnSpc>
              <a:spcBef>
                <a:spcPct val="0"/>
              </a:spcBef>
            </a:pPr>
            <a:r>
              <a:rPr lang="en-US" sz="2010">
                <a:solidFill>
                  <a:srgbClr val="FFFFFF"/>
                </a:solidFill>
                <a:latin typeface="Canva Sans"/>
              </a:rPr>
              <a:t> 3.Navigate to the home page.</a:t>
            </a:r>
          </a:p>
          <a:p>
            <a:pPr algn="ctr">
              <a:lnSpc>
                <a:spcPts val="2815"/>
              </a:lnSpc>
              <a:spcBef>
                <a:spcPct val="0"/>
              </a:spcBef>
            </a:pPr>
            <a:r>
              <a:rPr lang="en-US" sz="2010">
                <a:solidFill>
                  <a:srgbClr val="FFFFFF"/>
                </a:solidFill>
                <a:latin typeface="Canva Sans"/>
              </a:rPr>
              <a:t> 4.Choose one profile and scroll down.</a:t>
            </a:r>
          </a:p>
          <a:p>
            <a:pPr algn="ctr">
              <a:lnSpc>
                <a:spcPts val="2815"/>
              </a:lnSpc>
              <a:spcBef>
                <a:spcPct val="0"/>
              </a:spcBef>
            </a:pPr>
            <a:r>
              <a:rPr lang="en-US" sz="2010">
                <a:solidFill>
                  <a:srgbClr val="FFFFFF"/>
                </a:solidFill>
                <a:latin typeface="Canva Sans"/>
              </a:rPr>
              <a:t> 5.Click on ‘Match’.</a:t>
            </a:r>
          </a:p>
          <a:p>
            <a:pPr algn="ctr">
              <a:lnSpc>
                <a:spcPts val="2815"/>
              </a:lnSpc>
              <a:spcBef>
                <a:spcPct val="0"/>
              </a:spcBef>
            </a:pPr>
            <a:r>
              <a:rPr lang="en-US" sz="2010">
                <a:solidFill>
                  <a:srgbClr val="FFFFFF"/>
                </a:solidFill>
                <a:latin typeface="Canva Sans"/>
              </a:rPr>
              <a:t> 6.Click ‘Write a message’.</a:t>
            </a:r>
          </a:p>
          <a:p>
            <a:pPr algn="ctr">
              <a:lnSpc>
                <a:spcPts val="2815"/>
              </a:lnSpc>
              <a:spcBef>
                <a:spcPct val="0"/>
              </a:spcBef>
            </a:pPr>
            <a:r>
              <a:rPr lang="en-US" sz="2010">
                <a:solidFill>
                  <a:srgbClr val="FFFFFF"/>
                </a:solidFill>
                <a:latin typeface="Canva Sans"/>
              </a:rPr>
              <a:t> 7.Try to copy a message text</a:t>
            </a:r>
          </a:p>
          <a:p>
            <a:pPr algn="ctr">
              <a:lnSpc>
                <a:spcPts val="2815"/>
              </a:lnSpc>
              <a:spcBef>
                <a:spcPct val="0"/>
              </a:spcBef>
            </a:pPr>
            <a:r>
              <a:rPr lang="en-US" sz="2010">
                <a:solidFill>
                  <a:srgbClr val="FFFFFF"/>
                </a:solidFill>
                <a:latin typeface="Canva Sans"/>
              </a:rPr>
              <a:t> </a:t>
            </a:r>
          </a:p>
          <a:p>
            <a:pPr algn="ctr">
              <a:lnSpc>
                <a:spcPts val="2815"/>
              </a:lnSpc>
              <a:spcBef>
                <a:spcPct val="0"/>
              </a:spcBef>
            </a:pPr>
            <a:r>
              <a:rPr lang="en-US" sz="2010">
                <a:solidFill>
                  <a:srgbClr val="FFFFFF"/>
                </a:solidFill>
                <a:latin typeface="Canva Sans"/>
              </a:rPr>
              <a:t>Expected Results:</a:t>
            </a:r>
          </a:p>
          <a:p>
            <a:pPr algn="ctr">
              <a:lnSpc>
                <a:spcPts val="2815"/>
              </a:lnSpc>
              <a:spcBef>
                <a:spcPct val="0"/>
              </a:spcBef>
            </a:pPr>
            <a:r>
              <a:rPr lang="en-US" sz="2010">
                <a:solidFill>
                  <a:srgbClr val="FFFFFF"/>
                </a:solidFill>
                <a:latin typeface="Canva Sans"/>
              </a:rPr>
              <a:t>There should be an option for copying the text message.</a:t>
            </a:r>
          </a:p>
          <a:p>
            <a:pPr algn="ctr">
              <a:lnSpc>
                <a:spcPts val="2815"/>
              </a:lnSpc>
              <a:spcBef>
                <a:spcPct val="0"/>
              </a:spcBef>
            </a:pPr>
            <a:r>
              <a:rPr lang="en-US" sz="2010">
                <a:solidFill>
                  <a:srgbClr val="FFFFFF"/>
                </a:solidFill>
                <a:latin typeface="Canva Sans"/>
              </a:rPr>
              <a:t>Actual Results:</a:t>
            </a:r>
          </a:p>
          <a:p>
            <a:pPr algn="ctr">
              <a:lnSpc>
                <a:spcPts val="2815"/>
              </a:lnSpc>
              <a:spcBef>
                <a:spcPct val="0"/>
              </a:spcBef>
            </a:pPr>
            <a:r>
              <a:rPr lang="en-US" sz="2010">
                <a:solidFill>
                  <a:srgbClr val="FFFFFF"/>
                </a:solidFill>
                <a:latin typeface="Canva Sans"/>
              </a:rPr>
              <a:t> No options for copying message </a:t>
            </a:r>
          </a:p>
          <a:p>
            <a:pPr algn="ctr">
              <a:lnSpc>
                <a:spcPts val="2815"/>
              </a:lnSpc>
              <a:spcBef>
                <a:spcPct val="0"/>
              </a:spcBef>
            </a:pPr>
            <a:r>
              <a:rPr lang="en-US" sz="2010">
                <a:solidFill>
                  <a:srgbClr val="FFFFFF"/>
                </a:solidFill>
                <a:latin typeface="Canva Sans"/>
              </a:rPr>
              <a:t>and no Pop Up message “No such an option”</a:t>
            </a:r>
          </a:p>
        </p:txBody>
      </p:sp>
    </p:spTree>
  </p:cSld>
  <p:clrMapOvr>
    <a:masterClrMapping/>
  </p:clrMapOvr>
  <p:timing>
    <p:tnLst>
      <p:par>
        <p:cTn dur="indefinite" restart="never" nodeType="tmRoot">
          <p:childTnLst>
            <p:video>
              <p:cMediaNode vol="100000">
                <p:cTn fill="hold" display="false">
                  <p:stCondLst>
                    <p:cond delay="indefinite"/>
                  </p:stCondLst>
                </p:cTn>
                <p:tgtEl>
                  <p:spTgt spid="37"/>
                </p:tgtEl>
              </p:cMediaNode>
            </p:video>
          </p:childTnLst>
        </p:cTn>
      </p:par>
    </p:tnLst>
  </p:timing>
</p:sld>
</file>

<file path=ppt/slides/slide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2D0727">
                <a:alpha val="100000"/>
              </a:srgbClr>
            </a:gs>
            <a:gs pos="100000">
              <a:srgbClr val="0C0822">
                <a:alpha val="100000"/>
              </a:srgbClr>
            </a:gs>
          </a:gsLst>
          <a:lin ang="2700000"/>
        </a:gradFill>
      </p:bgPr>
    </p:bg>
    <p:spTree>
      <p:nvGrpSpPr>
        <p:cNvPr id="1" name=""/>
        <p:cNvGrpSpPr/>
        <p:nvPr/>
      </p:nvGrpSpPr>
      <p:grpSpPr>
        <a:xfrm>
          <a:off x="0" y="0"/>
          <a:ext cx="0" cy="0"/>
          <a:chOff x="0" y="0"/>
          <a:chExt cx="0" cy="0"/>
        </a:xfrm>
      </p:grpSpPr>
      <p:grpSp>
        <p:nvGrpSpPr>
          <p:cNvPr name="Group 2" id="2"/>
          <p:cNvGrpSpPr/>
          <p:nvPr/>
        </p:nvGrpSpPr>
        <p:grpSpPr>
          <a:xfrm rot="0">
            <a:off x="17293116" y="565634"/>
            <a:ext cx="397367" cy="28996"/>
            <a:chOff x="0" y="0"/>
            <a:chExt cx="128243" cy="9358"/>
          </a:xfrm>
        </p:grpSpPr>
        <p:sp>
          <p:nvSpPr>
            <p:cNvPr name="Freeform 3" id="3"/>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gradFill rotWithShape="true">
              <a:gsLst>
                <a:gs pos="0">
                  <a:srgbClr val="FF00E6">
                    <a:alpha val="100000"/>
                  </a:srgbClr>
                </a:gs>
                <a:gs pos="100000">
                  <a:srgbClr val="60057F">
                    <a:alpha val="100000"/>
                  </a:srgbClr>
                </a:gs>
              </a:gsLst>
              <a:lin ang="2700000"/>
            </a:gradFill>
          </p:spPr>
        </p:sp>
        <p:sp>
          <p:nvSpPr>
            <p:cNvPr name="TextBox 4" id="4"/>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7293116" y="657737"/>
            <a:ext cx="397367" cy="28996"/>
            <a:chOff x="0" y="0"/>
            <a:chExt cx="128243" cy="9358"/>
          </a:xfrm>
        </p:grpSpPr>
        <p:sp>
          <p:nvSpPr>
            <p:cNvPr name="Freeform 6" id="6"/>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gradFill rotWithShape="true">
              <a:gsLst>
                <a:gs pos="0">
                  <a:srgbClr val="FF00E6">
                    <a:alpha val="100000"/>
                  </a:srgbClr>
                </a:gs>
                <a:gs pos="100000">
                  <a:srgbClr val="60057F">
                    <a:alpha val="100000"/>
                  </a:srgbClr>
                </a:gs>
              </a:gsLst>
              <a:lin ang="2700000"/>
            </a:gradFill>
          </p:spPr>
        </p:sp>
        <p:sp>
          <p:nvSpPr>
            <p:cNvPr name="TextBox 7" id="7"/>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0" y="0"/>
            <a:ext cx="4294540" cy="10287000"/>
            <a:chOff x="0" y="0"/>
            <a:chExt cx="1131072" cy="2709333"/>
          </a:xfrm>
        </p:grpSpPr>
        <p:sp>
          <p:nvSpPr>
            <p:cNvPr name="Freeform 9" id="9"/>
            <p:cNvSpPr/>
            <p:nvPr/>
          </p:nvSpPr>
          <p:spPr>
            <a:xfrm flipH="false" flipV="false" rot="0">
              <a:off x="0" y="0"/>
              <a:ext cx="1131072" cy="2709333"/>
            </a:xfrm>
            <a:custGeom>
              <a:avLst/>
              <a:gdLst/>
              <a:ahLst/>
              <a:cxnLst/>
              <a:rect r="r" b="b" t="t" l="l"/>
              <a:pathLst>
                <a:path h="2709333" w="1131072">
                  <a:moveTo>
                    <a:pt x="0" y="0"/>
                  </a:moveTo>
                  <a:lnTo>
                    <a:pt x="1131072" y="0"/>
                  </a:lnTo>
                  <a:lnTo>
                    <a:pt x="1131072" y="2709333"/>
                  </a:lnTo>
                  <a:lnTo>
                    <a:pt x="0" y="2709333"/>
                  </a:lnTo>
                  <a:close/>
                </a:path>
              </a:pathLst>
            </a:custGeom>
            <a:gradFill rotWithShape="true">
              <a:gsLst>
                <a:gs pos="0">
                  <a:srgbClr val="FF00E6">
                    <a:alpha val="100000"/>
                  </a:srgbClr>
                </a:gs>
                <a:gs pos="100000">
                  <a:srgbClr val="60057F">
                    <a:alpha val="100000"/>
                  </a:srgbClr>
                </a:gs>
              </a:gsLst>
              <a:lin ang="2700000"/>
            </a:gradFill>
          </p:spPr>
        </p:sp>
        <p:sp>
          <p:nvSpPr>
            <p:cNvPr name="TextBox 10" id="10"/>
            <p:cNvSpPr txBox="true"/>
            <p:nvPr/>
          </p:nvSpPr>
          <p:spPr>
            <a:xfrm>
              <a:off x="0" y="-38100"/>
              <a:ext cx="1131072" cy="2747433"/>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18142904" y="7727913"/>
            <a:ext cx="290192" cy="1530387"/>
            <a:chOff x="0" y="0"/>
            <a:chExt cx="294878" cy="1555103"/>
          </a:xfrm>
        </p:grpSpPr>
        <p:sp>
          <p:nvSpPr>
            <p:cNvPr name="Freeform 12" id="12"/>
            <p:cNvSpPr/>
            <p:nvPr/>
          </p:nvSpPr>
          <p:spPr>
            <a:xfrm flipH="false" flipV="false" rot="0">
              <a:off x="0" y="0"/>
              <a:ext cx="294878" cy="1555103"/>
            </a:xfrm>
            <a:custGeom>
              <a:avLst/>
              <a:gdLst/>
              <a:ahLst/>
              <a:cxnLst/>
              <a:rect r="r" b="b" t="t" l="l"/>
              <a:pathLst>
                <a:path h="1555103" w="294878">
                  <a:moveTo>
                    <a:pt x="147439" y="0"/>
                  </a:moveTo>
                  <a:lnTo>
                    <a:pt x="147439" y="0"/>
                  </a:lnTo>
                  <a:cubicBezTo>
                    <a:pt x="228868" y="0"/>
                    <a:pt x="294878" y="66011"/>
                    <a:pt x="294878" y="147439"/>
                  </a:cubicBezTo>
                  <a:lnTo>
                    <a:pt x="294878" y="1407663"/>
                  </a:lnTo>
                  <a:cubicBezTo>
                    <a:pt x="294878" y="1446767"/>
                    <a:pt x="279345" y="1484268"/>
                    <a:pt x="251694" y="1511919"/>
                  </a:cubicBezTo>
                  <a:cubicBezTo>
                    <a:pt x="224044" y="1539569"/>
                    <a:pt x="186542" y="1555103"/>
                    <a:pt x="147439" y="1555103"/>
                  </a:cubicBezTo>
                  <a:lnTo>
                    <a:pt x="147439" y="1555103"/>
                  </a:lnTo>
                  <a:cubicBezTo>
                    <a:pt x="108336" y="1555103"/>
                    <a:pt x="70834" y="1539569"/>
                    <a:pt x="43184" y="1511919"/>
                  </a:cubicBezTo>
                  <a:cubicBezTo>
                    <a:pt x="15534" y="1484268"/>
                    <a:pt x="0" y="1446767"/>
                    <a:pt x="0" y="1407663"/>
                  </a:cubicBezTo>
                  <a:lnTo>
                    <a:pt x="0" y="147439"/>
                  </a:lnTo>
                  <a:cubicBezTo>
                    <a:pt x="0" y="108336"/>
                    <a:pt x="15534" y="70834"/>
                    <a:pt x="43184" y="43184"/>
                  </a:cubicBezTo>
                  <a:cubicBezTo>
                    <a:pt x="70834" y="15534"/>
                    <a:pt x="108336" y="0"/>
                    <a:pt x="147439" y="0"/>
                  </a:cubicBezTo>
                  <a:close/>
                </a:path>
              </a:pathLst>
            </a:custGeom>
            <a:gradFill rotWithShape="true">
              <a:gsLst>
                <a:gs pos="0">
                  <a:srgbClr val="FF00E6">
                    <a:alpha val="100000"/>
                  </a:srgbClr>
                </a:gs>
                <a:gs pos="100000">
                  <a:srgbClr val="60057F">
                    <a:alpha val="100000"/>
                  </a:srgbClr>
                </a:gs>
              </a:gsLst>
              <a:lin ang="2700000"/>
            </a:gradFill>
          </p:spPr>
        </p:sp>
        <p:sp>
          <p:nvSpPr>
            <p:cNvPr name="TextBox 13" id="13"/>
            <p:cNvSpPr txBox="true"/>
            <p:nvPr/>
          </p:nvSpPr>
          <p:spPr>
            <a:xfrm>
              <a:off x="0" y="-38100"/>
              <a:ext cx="294878" cy="1593203"/>
            </a:xfrm>
            <a:prstGeom prst="rect">
              <a:avLst/>
            </a:prstGeom>
          </p:spPr>
          <p:txBody>
            <a:bodyPr anchor="ctr" rtlCol="false" tIns="50800" lIns="50800" bIns="50800" rIns="50800"/>
            <a:lstStyle/>
            <a:p>
              <a:pPr algn="ctr">
                <a:lnSpc>
                  <a:spcPts val="2659"/>
                </a:lnSpc>
              </a:pPr>
            </a:p>
          </p:txBody>
        </p:sp>
      </p:grpSp>
      <p:grpSp>
        <p:nvGrpSpPr>
          <p:cNvPr name="Group 14" id="14"/>
          <p:cNvGrpSpPr>
            <a:grpSpLocks noChangeAspect="true"/>
          </p:cNvGrpSpPr>
          <p:nvPr/>
        </p:nvGrpSpPr>
        <p:grpSpPr>
          <a:xfrm rot="0">
            <a:off x="1272894" y="327747"/>
            <a:ext cx="4993583" cy="9880663"/>
            <a:chOff x="0" y="0"/>
            <a:chExt cx="2620010" cy="5184140"/>
          </a:xfrm>
        </p:grpSpPr>
        <p:sp>
          <p:nvSpPr>
            <p:cNvPr name="Freeform 15" id="15"/>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16" id="16"/>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2"/>
              <a:stretch>
                <a:fillRect l="0" t="-1273" r="0" b="-1273"/>
              </a:stretch>
            </a:blipFill>
          </p:spPr>
        </p:sp>
        <p:sp>
          <p:nvSpPr>
            <p:cNvPr name="Freeform 17" id="17"/>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name="Freeform 18" id="18"/>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name="Freeform 19" id="19"/>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name="Freeform 20" id="20"/>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name="Freeform 21" id="21"/>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name="Freeform 22" id="22"/>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name="Freeform 23" id="23"/>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grpSp>
        <p:nvGrpSpPr>
          <p:cNvPr name="Group 24" id="24"/>
          <p:cNvGrpSpPr/>
          <p:nvPr/>
        </p:nvGrpSpPr>
        <p:grpSpPr>
          <a:xfrm rot="0">
            <a:off x="10890316" y="3861513"/>
            <a:ext cx="1042538" cy="47625"/>
            <a:chOff x="0" y="0"/>
            <a:chExt cx="274578" cy="12543"/>
          </a:xfrm>
        </p:grpSpPr>
        <p:sp>
          <p:nvSpPr>
            <p:cNvPr name="Freeform 25" id="25"/>
            <p:cNvSpPr/>
            <p:nvPr/>
          </p:nvSpPr>
          <p:spPr>
            <a:xfrm flipH="false" flipV="false" rot="0">
              <a:off x="0" y="0"/>
              <a:ext cx="274578" cy="12543"/>
            </a:xfrm>
            <a:custGeom>
              <a:avLst/>
              <a:gdLst/>
              <a:ahLst/>
              <a:cxnLst/>
              <a:rect r="r" b="b" t="t" l="l"/>
              <a:pathLst>
                <a:path h="12543" w="274578">
                  <a:moveTo>
                    <a:pt x="6272" y="0"/>
                  </a:moveTo>
                  <a:lnTo>
                    <a:pt x="268306" y="0"/>
                  </a:lnTo>
                  <a:cubicBezTo>
                    <a:pt x="269970" y="0"/>
                    <a:pt x="271565" y="661"/>
                    <a:pt x="272741" y="1837"/>
                  </a:cubicBezTo>
                  <a:cubicBezTo>
                    <a:pt x="273917" y="3013"/>
                    <a:pt x="274578" y="4608"/>
                    <a:pt x="274578" y="6272"/>
                  </a:cubicBezTo>
                  <a:lnTo>
                    <a:pt x="274578" y="6272"/>
                  </a:lnTo>
                  <a:cubicBezTo>
                    <a:pt x="274578" y="7935"/>
                    <a:pt x="273917" y="9530"/>
                    <a:pt x="272741" y="10706"/>
                  </a:cubicBezTo>
                  <a:cubicBezTo>
                    <a:pt x="271565" y="11882"/>
                    <a:pt x="269970" y="12543"/>
                    <a:pt x="268306" y="12543"/>
                  </a:cubicBezTo>
                  <a:lnTo>
                    <a:pt x="6272" y="12543"/>
                  </a:lnTo>
                  <a:cubicBezTo>
                    <a:pt x="4608" y="12543"/>
                    <a:pt x="3013" y="11882"/>
                    <a:pt x="1837" y="10706"/>
                  </a:cubicBezTo>
                  <a:cubicBezTo>
                    <a:pt x="661" y="9530"/>
                    <a:pt x="0" y="7935"/>
                    <a:pt x="0" y="6272"/>
                  </a:cubicBezTo>
                  <a:lnTo>
                    <a:pt x="0" y="6272"/>
                  </a:lnTo>
                  <a:cubicBezTo>
                    <a:pt x="0" y="4608"/>
                    <a:pt x="661" y="3013"/>
                    <a:pt x="1837" y="1837"/>
                  </a:cubicBezTo>
                  <a:cubicBezTo>
                    <a:pt x="3013" y="661"/>
                    <a:pt x="4608" y="0"/>
                    <a:pt x="6272" y="0"/>
                  </a:cubicBezTo>
                  <a:close/>
                </a:path>
              </a:pathLst>
            </a:custGeom>
            <a:gradFill rotWithShape="true">
              <a:gsLst>
                <a:gs pos="0">
                  <a:srgbClr val="FF00E6">
                    <a:alpha val="100000"/>
                  </a:srgbClr>
                </a:gs>
                <a:gs pos="100000">
                  <a:srgbClr val="60057F">
                    <a:alpha val="100000"/>
                  </a:srgbClr>
                </a:gs>
              </a:gsLst>
              <a:lin ang="2700000"/>
            </a:gradFill>
          </p:spPr>
        </p:sp>
        <p:sp>
          <p:nvSpPr>
            <p:cNvPr name="TextBox 26" id="26"/>
            <p:cNvSpPr txBox="true"/>
            <p:nvPr/>
          </p:nvSpPr>
          <p:spPr>
            <a:xfrm>
              <a:off x="0" y="-38100"/>
              <a:ext cx="274578" cy="50643"/>
            </a:xfrm>
            <a:prstGeom prst="rect">
              <a:avLst/>
            </a:prstGeom>
          </p:spPr>
          <p:txBody>
            <a:bodyPr anchor="ctr" rtlCol="false" tIns="50800" lIns="50800" bIns="50800" rIns="50800"/>
            <a:lstStyle/>
            <a:p>
              <a:pPr algn="ctr">
                <a:lnSpc>
                  <a:spcPts val="2659"/>
                </a:lnSpc>
              </a:pPr>
            </a:p>
          </p:txBody>
        </p:sp>
      </p:grpSp>
      <p:sp>
        <p:nvSpPr>
          <p:cNvPr name="TextBox 27" id="27"/>
          <p:cNvSpPr txBox="true"/>
          <p:nvPr/>
        </p:nvSpPr>
        <p:spPr>
          <a:xfrm rot="0">
            <a:off x="8351551" y="743870"/>
            <a:ext cx="5915015" cy="771197"/>
          </a:xfrm>
          <a:prstGeom prst="rect">
            <a:avLst/>
          </a:prstGeom>
        </p:spPr>
        <p:txBody>
          <a:bodyPr anchor="t" rtlCol="false" tIns="0" lIns="0" bIns="0" rIns="0">
            <a:spAutoFit/>
          </a:bodyPr>
          <a:lstStyle/>
          <a:p>
            <a:pPr>
              <a:lnSpc>
                <a:spcPts val="5749"/>
              </a:lnSpc>
            </a:pPr>
            <a:r>
              <a:rPr lang="en-US" sz="4913">
                <a:solidFill>
                  <a:srgbClr val="FFFFFF"/>
                </a:solidFill>
                <a:latin typeface="Poppins Bold"/>
              </a:rPr>
              <a:t>BUG REPORT ID: 02</a:t>
            </a:r>
          </a:p>
        </p:txBody>
      </p:sp>
      <p:sp>
        <p:nvSpPr>
          <p:cNvPr name="TextBox 28" id="28"/>
          <p:cNvSpPr txBox="true"/>
          <p:nvPr/>
        </p:nvSpPr>
        <p:spPr>
          <a:xfrm rot="0">
            <a:off x="7064118" y="1802432"/>
            <a:ext cx="9737471" cy="381770"/>
          </a:xfrm>
          <a:prstGeom prst="rect">
            <a:avLst/>
          </a:prstGeom>
        </p:spPr>
        <p:txBody>
          <a:bodyPr anchor="t" rtlCol="false" tIns="0" lIns="0" bIns="0" rIns="0">
            <a:spAutoFit/>
          </a:bodyPr>
          <a:lstStyle/>
          <a:p>
            <a:pPr algn="ctr">
              <a:lnSpc>
                <a:spcPts val="3107"/>
              </a:lnSpc>
              <a:spcBef>
                <a:spcPct val="0"/>
              </a:spcBef>
            </a:pPr>
            <a:r>
              <a:rPr lang="en-US" sz="2219">
                <a:solidFill>
                  <a:srgbClr val="FFFFFF"/>
                </a:solidFill>
                <a:latin typeface="Canva Sans"/>
              </a:rPr>
              <a:t>Summary - No. 2 - User can see the display of all existing members</a:t>
            </a:r>
          </a:p>
        </p:txBody>
      </p:sp>
      <p:sp>
        <p:nvSpPr>
          <p:cNvPr name="TextBox 29" id="29"/>
          <p:cNvSpPr txBox="true"/>
          <p:nvPr/>
        </p:nvSpPr>
        <p:spPr>
          <a:xfrm rot="0">
            <a:off x="7064118" y="2479477"/>
            <a:ext cx="9737471" cy="763005"/>
          </a:xfrm>
          <a:prstGeom prst="rect">
            <a:avLst/>
          </a:prstGeom>
        </p:spPr>
        <p:txBody>
          <a:bodyPr anchor="t" rtlCol="false" tIns="0" lIns="0" bIns="0" rIns="0">
            <a:spAutoFit/>
          </a:bodyPr>
          <a:lstStyle/>
          <a:p>
            <a:pPr algn="ctr">
              <a:lnSpc>
                <a:spcPts val="3094"/>
              </a:lnSpc>
              <a:spcBef>
                <a:spcPct val="0"/>
              </a:spcBef>
            </a:pPr>
            <a:r>
              <a:rPr lang="en-US" sz="2210">
                <a:solidFill>
                  <a:srgbClr val="FFFFFF"/>
                </a:solidFill>
                <a:latin typeface="Canva Sans"/>
              </a:rPr>
              <a:t>Description - When trying to list all of existing members, they are dissapearing for another search</a:t>
            </a:r>
          </a:p>
        </p:txBody>
      </p:sp>
      <p:sp>
        <p:nvSpPr>
          <p:cNvPr name="TextBox 30" id="30"/>
          <p:cNvSpPr txBox="true"/>
          <p:nvPr/>
        </p:nvSpPr>
        <p:spPr>
          <a:xfrm rot="0">
            <a:off x="8126643" y="4490163"/>
            <a:ext cx="8152345" cy="5430872"/>
          </a:xfrm>
          <a:prstGeom prst="rect">
            <a:avLst/>
          </a:prstGeom>
        </p:spPr>
        <p:txBody>
          <a:bodyPr anchor="t" rtlCol="false" tIns="0" lIns="0" bIns="0" rIns="0">
            <a:spAutoFit/>
          </a:bodyPr>
          <a:lstStyle/>
          <a:p>
            <a:pPr algn="ctr">
              <a:lnSpc>
                <a:spcPts val="3347"/>
              </a:lnSpc>
              <a:spcBef>
                <a:spcPct val="0"/>
              </a:spcBef>
            </a:pPr>
            <a:r>
              <a:rPr lang="en-US" sz="2390">
                <a:solidFill>
                  <a:srgbClr val="FFFFFF"/>
                </a:solidFill>
                <a:latin typeface="Canva Sans"/>
              </a:rPr>
              <a:t>Steps to reproduce:</a:t>
            </a:r>
          </a:p>
          <a:p>
            <a:pPr algn="ctr">
              <a:lnSpc>
                <a:spcPts val="3347"/>
              </a:lnSpc>
              <a:spcBef>
                <a:spcPct val="0"/>
              </a:spcBef>
            </a:pPr>
            <a:r>
              <a:rPr lang="en-US" sz="2390">
                <a:solidFill>
                  <a:srgbClr val="FFFFFF"/>
                </a:solidFill>
                <a:latin typeface="Canva Sans"/>
              </a:rPr>
              <a:t>1.Open the application.</a:t>
            </a:r>
          </a:p>
          <a:p>
            <a:pPr algn="ctr">
              <a:lnSpc>
                <a:spcPts val="3347"/>
              </a:lnSpc>
              <a:spcBef>
                <a:spcPct val="0"/>
              </a:spcBef>
            </a:pPr>
            <a:r>
              <a:rPr lang="en-US" sz="2390">
                <a:solidFill>
                  <a:srgbClr val="FFFFFF"/>
                </a:solidFill>
                <a:latin typeface="Canva Sans"/>
              </a:rPr>
              <a:t> 2.Sign in with your phone number.</a:t>
            </a:r>
          </a:p>
          <a:p>
            <a:pPr algn="ctr">
              <a:lnSpc>
                <a:spcPts val="3347"/>
              </a:lnSpc>
              <a:spcBef>
                <a:spcPct val="0"/>
              </a:spcBef>
            </a:pPr>
            <a:r>
              <a:rPr lang="en-US" sz="2390">
                <a:solidFill>
                  <a:srgbClr val="FFFFFF"/>
                </a:solidFill>
                <a:latin typeface="Canva Sans"/>
              </a:rPr>
              <a:t> 3.Navigate to the home page.</a:t>
            </a:r>
          </a:p>
          <a:p>
            <a:pPr algn="ctr">
              <a:lnSpc>
                <a:spcPts val="3347"/>
              </a:lnSpc>
              <a:spcBef>
                <a:spcPct val="0"/>
              </a:spcBef>
            </a:pPr>
            <a:r>
              <a:rPr lang="en-US" sz="2390">
                <a:solidFill>
                  <a:srgbClr val="FFFFFF"/>
                </a:solidFill>
                <a:latin typeface="Canva Sans"/>
              </a:rPr>
              <a:t> 4.List the profiles.</a:t>
            </a:r>
          </a:p>
          <a:p>
            <a:pPr algn="ctr">
              <a:lnSpc>
                <a:spcPts val="3347"/>
              </a:lnSpc>
              <a:spcBef>
                <a:spcPct val="0"/>
              </a:spcBef>
            </a:pPr>
            <a:r>
              <a:rPr lang="en-US" sz="2390">
                <a:solidFill>
                  <a:srgbClr val="FFFFFF"/>
                </a:solidFill>
                <a:latin typeface="Canva Sans"/>
              </a:rPr>
              <a:t> 5.Exit the home page.</a:t>
            </a:r>
          </a:p>
          <a:p>
            <a:pPr algn="ctr">
              <a:lnSpc>
                <a:spcPts val="3347"/>
              </a:lnSpc>
              <a:spcBef>
                <a:spcPct val="0"/>
              </a:spcBef>
            </a:pPr>
            <a:r>
              <a:rPr lang="en-US" sz="2390">
                <a:solidFill>
                  <a:srgbClr val="FFFFFF"/>
                </a:solidFill>
                <a:latin typeface="Canva Sans"/>
              </a:rPr>
              <a:t> 6.Return on the home page</a:t>
            </a:r>
          </a:p>
          <a:p>
            <a:pPr algn="ctr">
              <a:lnSpc>
                <a:spcPts val="3347"/>
              </a:lnSpc>
              <a:spcBef>
                <a:spcPct val="0"/>
              </a:spcBef>
            </a:pPr>
            <a:r>
              <a:rPr lang="en-US" sz="2390">
                <a:solidFill>
                  <a:srgbClr val="FFFFFF"/>
                </a:solidFill>
                <a:latin typeface="Canva Sans"/>
              </a:rPr>
              <a:t> 7.No options to list the existing members again</a:t>
            </a:r>
          </a:p>
          <a:p>
            <a:pPr algn="ctr">
              <a:lnSpc>
                <a:spcPts val="3347"/>
              </a:lnSpc>
              <a:spcBef>
                <a:spcPct val="0"/>
              </a:spcBef>
            </a:pPr>
            <a:r>
              <a:rPr lang="en-US" sz="2390">
                <a:solidFill>
                  <a:srgbClr val="FFFFFF"/>
                </a:solidFill>
                <a:latin typeface="Canva Sans"/>
              </a:rPr>
              <a:t> </a:t>
            </a:r>
          </a:p>
          <a:p>
            <a:pPr algn="ctr">
              <a:lnSpc>
                <a:spcPts val="3347"/>
              </a:lnSpc>
              <a:spcBef>
                <a:spcPct val="0"/>
              </a:spcBef>
            </a:pPr>
            <a:r>
              <a:rPr lang="en-US" sz="2390">
                <a:solidFill>
                  <a:srgbClr val="FFFFFF"/>
                </a:solidFill>
                <a:latin typeface="Canva Sans"/>
              </a:rPr>
              <a:t>Expected Results:</a:t>
            </a:r>
          </a:p>
          <a:p>
            <a:pPr algn="ctr">
              <a:lnSpc>
                <a:spcPts val="3347"/>
              </a:lnSpc>
              <a:spcBef>
                <a:spcPct val="0"/>
              </a:spcBef>
            </a:pPr>
            <a:r>
              <a:rPr lang="en-US" sz="2390">
                <a:solidFill>
                  <a:srgbClr val="FFFFFF"/>
                </a:solidFill>
                <a:latin typeface="Canva Sans"/>
              </a:rPr>
              <a:t>There should be an option for listing the members again</a:t>
            </a:r>
          </a:p>
          <a:p>
            <a:pPr algn="ctr">
              <a:lnSpc>
                <a:spcPts val="3347"/>
              </a:lnSpc>
              <a:spcBef>
                <a:spcPct val="0"/>
              </a:spcBef>
            </a:pPr>
            <a:r>
              <a:rPr lang="en-US" sz="2390">
                <a:solidFill>
                  <a:srgbClr val="FFFFFF"/>
                </a:solidFill>
                <a:latin typeface="Canva Sans"/>
              </a:rPr>
              <a:t>Actual Results:</a:t>
            </a:r>
          </a:p>
          <a:p>
            <a:pPr algn="ctr">
              <a:lnSpc>
                <a:spcPts val="3347"/>
              </a:lnSpc>
              <a:spcBef>
                <a:spcPct val="0"/>
              </a:spcBef>
            </a:pPr>
            <a:r>
              <a:rPr lang="en-US" sz="2390">
                <a:solidFill>
                  <a:srgbClr val="FFFFFF"/>
                </a:solidFill>
                <a:latin typeface="Canva Sans"/>
              </a:rPr>
              <a:t> No options for listing active members again</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2D0727">
                <a:alpha val="100000"/>
              </a:srgbClr>
            </a:gs>
            <a:gs pos="100000">
              <a:srgbClr val="0C0822">
                <a:alpha val="100000"/>
              </a:srgbClr>
            </a:gs>
          </a:gsLst>
          <a:lin ang="2700000"/>
        </a:gradFill>
      </p:bgPr>
    </p:bg>
    <p:spTree>
      <p:nvGrpSpPr>
        <p:cNvPr id="1" name=""/>
        <p:cNvGrpSpPr/>
        <p:nvPr/>
      </p:nvGrpSpPr>
      <p:grpSpPr>
        <a:xfrm>
          <a:off x="0" y="0"/>
          <a:ext cx="0" cy="0"/>
          <a:chOff x="0" y="0"/>
          <a:chExt cx="0" cy="0"/>
        </a:xfrm>
      </p:grpSpPr>
      <p:grpSp>
        <p:nvGrpSpPr>
          <p:cNvPr name="Group 2" id="2"/>
          <p:cNvGrpSpPr/>
          <p:nvPr/>
        </p:nvGrpSpPr>
        <p:grpSpPr>
          <a:xfrm rot="0">
            <a:off x="17293116" y="565634"/>
            <a:ext cx="397367" cy="28996"/>
            <a:chOff x="0" y="0"/>
            <a:chExt cx="128243" cy="9358"/>
          </a:xfrm>
        </p:grpSpPr>
        <p:sp>
          <p:nvSpPr>
            <p:cNvPr name="Freeform 3" id="3"/>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gradFill rotWithShape="true">
              <a:gsLst>
                <a:gs pos="0">
                  <a:srgbClr val="FF00E6">
                    <a:alpha val="100000"/>
                  </a:srgbClr>
                </a:gs>
                <a:gs pos="100000">
                  <a:srgbClr val="60057F">
                    <a:alpha val="100000"/>
                  </a:srgbClr>
                </a:gs>
              </a:gsLst>
              <a:lin ang="2700000"/>
            </a:gradFill>
          </p:spPr>
        </p:sp>
        <p:sp>
          <p:nvSpPr>
            <p:cNvPr name="TextBox 4" id="4"/>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7293116" y="657737"/>
            <a:ext cx="397367" cy="28996"/>
            <a:chOff x="0" y="0"/>
            <a:chExt cx="128243" cy="9358"/>
          </a:xfrm>
        </p:grpSpPr>
        <p:sp>
          <p:nvSpPr>
            <p:cNvPr name="Freeform 6" id="6"/>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gradFill rotWithShape="true">
              <a:gsLst>
                <a:gs pos="0">
                  <a:srgbClr val="FF00E6">
                    <a:alpha val="100000"/>
                  </a:srgbClr>
                </a:gs>
                <a:gs pos="100000">
                  <a:srgbClr val="60057F">
                    <a:alpha val="100000"/>
                  </a:srgbClr>
                </a:gs>
              </a:gsLst>
              <a:lin ang="2700000"/>
            </a:gradFill>
          </p:spPr>
        </p:sp>
        <p:sp>
          <p:nvSpPr>
            <p:cNvPr name="TextBox 7" id="7"/>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0" y="0"/>
            <a:ext cx="4294540" cy="10287000"/>
            <a:chOff x="0" y="0"/>
            <a:chExt cx="1131072" cy="2709333"/>
          </a:xfrm>
        </p:grpSpPr>
        <p:sp>
          <p:nvSpPr>
            <p:cNvPr name="Freeform 9" id="9"/>
            <p:cNvSpPr/>
            <p:nvPr/>
          </p:nvSpPr>
          <p:spPr>
            <a:xfrm flipH="false" flipV="false" rot="0">
              <a:off x="0" y="0"/>
              <a:ext cx="1131072" cy="2709333"/>
            </a:xfrm>
            <a:custGeom>
              <a:avLst/>
              <a:gdLst/>
              <a:ahLst/>
              <a:cxnLst/>
              <a:rect r="r" b="b" t="t" l="l"/>
              <a:pathLst>
                <a:path h="2709333" w="1131072">
                  <a:moveTo>
                    <a:pt x="0" y="0"/>
                  </a:moveTo>
                  <a:lnTo>
                    <a:pt x="1131072" y="0"/>
                  </a:lnTo>
                  <a:lnTo>
                    <a:pt x="1131072" y="2709333"/>
                  </a:lnTo>
                  <a:lnTo>
                    <a:pt x="0" y="2709333"/>
                  </a:lnTo>
                  <a:close/>
                </a:path>
              </a:pathLst>
            </a:custGeom>
            <a:gradFill rotWithShape="true">
              <a:gsLst>
                <a:gs pos="0">
                  <a:srgbClr val="FF00E6">
                    <a:alpha val="100000"/>
                  </a:srgbClr>
                </a:gs>
                <a:gs pos="100000">
                  <a:srgbClr val="60057F">
                    <a:alpha val="100000"/>
                  </a:srgbClr>
                </a:gs>
              </a:gsLst>
              <a:lin ang="2700000"/>
            </a:gradFill>
          </p:spPr>
        </p:sp>
        <p:sp>
          <p:nvSpPr>
            <p:cNvPr name="TextBox 10" id="10"/>
            <p:cNvSpPr txBox="true"/>
            <p:nvPr/>
          </p:nvSpPr>
          <p:spPr>
            <a:xfrm>
              <a:off x="0" y="-38100"/>
              <a:ext cx="1131072" cy="2747433"/>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18142904" y="7727913"/>
            <a:ext cx="290192" cy="1530387"/>
            <a:chOff x="0" y="0"/>
            <a:chExt cx="294878" cy="1555103"/>
          </a:xfrm>
        </p:grpSpPr>
        <p:sp>
          <p:nvSpPr>
            <p:cNvPr name="Freeform 12" id="12"/>
            <p:cNvSpPr/>
            <p:nvPr/>
          </p:nvSpPr>
          <p:spPr>
            <a:xfrm flipH="false" flipV="false" rot="0">
              <a:off x="0" y="0"/>
              <a:ext cx="294878" cy="1555103"/>
            </a:xfrm>
            <a:custGeom>
              <a:avLst/>
              <a:gdLst/>
              <a:ahLst/>
              <a:cxnLst/>
              <a:rect r="r" b="b" t="t" l="l"/>
              <a:pathLst>
                <a:path h="1555103" w="294878">
                  <a:moveTo>
                    <a:pt x="147439" y="0"/>
                  </a:moveTo>
                  <a:lnTo>
                    <a:pt x="147439" y="0"/>
                  </a:lnTo>
                  <a:cubicBezTo>
                    <a:pt x="228868" y="0"/>
                    <a:pt x="294878" y="66011"/>
                    <a:pt x="294878" y="147439"/>
                  </a:cubicBezTo>
                  <a:lnTo>
                    <a:pt x="294878" y="1407663"/>
                  </a:lnTo>
                  <a:cubicBezTo>
                    <a:pt x="294878" y="1446767"/>
                    <a:pt x="279345" y="1484268"/>
                    <a:pt x="251694" y="1511919"/>
                  </a:cubicBezTo>
                  <a:cubicBezTo>
                    <a:pt x="224044" y="1539569"/>
                    <a:pt x="186542" y="1555103"/>
                    <a:pt x="147439" y="1555103"/>
                  </a:cubicBezTo>
                  <a:lnTo>
                    <a:pt x="147439" y="1555103"/>
                  </a:lnTo>
                  <a:cubicBezTo>
                    <a:pt x="108336" y="1555103"/>
                    <a:pt x="70834" y="1539569"/>
                    <a:pt x="43184" y="1511919"/>
                  </a:cubicBezTo>
                  <a:cubicBezTo>
                    <a:pt x="15534" y="1484268"/>
                    <a:pt x="0" y="1446767"/>
                    <a:pt x="0" y="1407663"/>
                  </a:cubicBezTo>
                  <a:lnTo>
                    <a:pt x="0" y="147439"/>
                  </a:lnTo>
                  <a:cubicBezTo>
                    <a:pt x="0" y="108336"/>
                    <a:pt x="15534" y="70834"/>
                    <a:pt x="43184" y="43184"/>
                  </a:cubicBezTo>
                  <a:cubicBezTo>
                    <a:pt x="70834" y="15534"/>
                    <a:pt x="108336" y="0"/>
                    <a:pt x="147439" y="0"/>
                  </a:cubicBezTo>
                  <a:close/>
                </a:path>
              </a:pathLst>
            </a:custGeom>
            <a:gradFill rotWithShape="true">
              <a:gsLst>
                <a:gs pos="0">
                  <a:srgbClr val="FF00E6">
                    <a:alpha val="100000"/>
                  </a:srgbClr>
                </a:gs>
                <a:gs pos="100000">
                  <a:srgbClr val="60057F">
                    <a:alpha val="100000"/>
                  </a:srgbClr>
                </a:gs>
              </a:gsLst>
              <a:lin ang="2700000"/>
            </a:gradFill>
          </p:spPr>
        </p:sp>
        <p:sp>
          <p:nvSpPr>
            <p:cNvPr name="TextBox 13" id="13"/>
            <p:cNvSpPr txBox="true"/>
            <p:nvPr/>
          </p:nvSpPr>
          <p:spPr>
            <a:xfrm>
              <a:off x="0" y="-38100"/>
              <a:ext cx="294878" cy="1593203"/>
            </a:xfrm>
            <a:prstGeom prst="rect">
              <a:avLst/>
            </a:prstGeom>
          </p:spPr>
          <p:txBody>
            <a:bodyPr anchor="ctr" rtlCol="false" tIns="50800" lIns="50800" bIns="50800" rIns="50800"/>
            <a:lstStyle/>
            <a:p>
              <a:pPr algn="ctr">
                <a:lnSpc>
                  <a:spcPts val="2659"/>
                </a:lnSpc>
              </a:pPr>
            </a:p>
          </p:txBody>
        </p:sp>
      </p:grpSp>
      <p:grpSp>
        <p:nvGrpSpPr>
          <p:cNvPr name="Group 14" id="14"/>
          <p:cNvGrpSpPr>
            <a:grpSpLocks noChangeAspect="true"/>
          </p:cNvGrpSpPr>
          <p:nvPr/>
        </p:nvGrpSpPr>
        <p:grpSpPr>
          <a:xfrm rot="0">
            <a:off x="1272894" y="327747"/>
            <a:ext cx="4993583" cy="9880663"/>
            <a:chOff x="0" y="0"/>
            <a:chExt cx="2620010" cy="5184140"/>
          </a:xfrm>
        </p:grpSpPr>
        <p:sp>
          <p:nvSpPr>
            <p:cNvPr name="Freeform 15" id="15"/>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16" id="16"/>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2"/>
              <a:stretch>
                <a:fillRect l="0" t="-1273" r="0" b="-1273"/>
              </a:stretch>
            </a:blipFill>
          </p:spPr>
        </p:sp>
        <p:sp>
          <p:nvSpPr>
            <p:cNvPr name="Freeform 17" id="17"/>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name="Freeform 18" id="18"/>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name="Freeform 19" id="19"/>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name="Freeform 20" id="20"/>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name="Freeform 21" id="21"/>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name="Freeform 22" id="22"/>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name="Freeform 23" id="23"/>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grpSp>
        <p:nvGrpSpPr>
          <p:cNvPr name="Group 24" id="24"/>
          <p:cNvGrpSpPr/>
          <p:nvPr/>
        </p:nvGrpSpPr>
        <p:grpSpPr>
          <a:xfrm rot="0">
            <a:off x="10890316" y="3861513"/>
            <a:ext cx="1042538" cy="47625"/>
            <a:chOff x="0" y="0"/>
            <a:chExt cx="274578" cy="12543"/>
          </a:xfrm>
        </p:grpSpPr>
        <p:sp>
          <p:nvSpPr>
            <p:cNvPr name="Freeform 25" id="25"/>
            <p:cNvSpPr/>
            <p:nvPr/>
          </p:nvSpPr>
          <p:spPr>
            <a:xfrm flipH="false" flipV="false" rot="0">
              <a:off x="0" y="0"/>
              <a:ext cx="274578" cy="12543"/>
            </a:xfrm>
            <a:custGeom>
              <a:avLst/>
              <a:gdLst/>
              <a:ahLst/>
              <a:cxnLst/>
              <a:rect r="r" b="b" t="t" l="l"/>
              <a:pathLst>
                <a:path h="12543" w="274578">
                  <a:moveTo>
                    <a:pt x="6272" y="0"/>
                  </a:moveTo>
                  <a:lnTo>
                    <a:pt x="268306" y="0"/>
                  </a:lnTo>
                  <a:cubicBezTo>
                    <a:pt x="269970" y="0"/>
                    <a:pt x="271565" y="661"/>
                    <a:pt x="272741" y="1837"/>
                  </a:cubicBezTo>
                  <a:cubicBezTo>
                    <a:pt x="273917" y="3013"/>
                    <a:pt x="274578" y="4608"/>
                    <a:pt x="274578" y="6272"/>
                  </a:cubicBezTo>
                  <a:lnTo>
                    <a:pt x="274578" y="6272"/>
                  </a:lnTo>
                  <a:cubicBezTo>
                    <a:pt x="274578" y="7935"/>
                    <a:pt x="273917" y="9530"/>
                    <a:pt x="272741" y="10706"/>
                  </a:cubicBezTo>
                  <a:cubicBezTo>
                    <a:pt x="271565" y="11882"/>
                    <a:pt x="269970" y="12543"/>
                    <a:pt x="268306" y="12543"/>
                  </a:cubicBezTo>
                  <a:lnTo>
                    <a:pt x="6272" y="12543"/>
                  </a:lnTo>
                  <a:cubicBezTo>
                    <a:pt x="4608" y="12543"/>
                    <a:pt x="3013" y="11882"/>
                    <a:pt x="1837" y="10706"/>
                  </a:cubicBezTo>
                  <a:cubicBezTo>
                    <a:pt x="661" y="9530"/>
                    <a:pt x="0" y="7935"/>
                    <a:pt x="0" y="6272"/>
                  </a:cubicBezTo>
                  <a:lnTo>
                    <a:pt x="0" y="6272"/>
                  </a:lnTo>
                  <a:cubicBezTo>
                    <a:pt x="0" y="4608"/>
                    <a:pt x="661" y="3013"/>
                    <a:pt x="1837" y="1837"/>
                  </a:cubicBezTo>
                  <a:cubicBezTo>
                    <a:pt x="3013" y="661"/>
                    <a:pt x="4608" y="0"/>
                    <a:pt x="6272" y="0"/>
                  </a:cubicBezTo>
                  <a:close/>
                </a:path>
              </a:pathLst>
            </a:custGeom>
            <a:gradFill rotWithShape="true">
              <a:gsLst>
                <a:gs pos="0">
                  <a:srgbClr val="FF00E6">
                    <a:alpha val="100000"/>
                  </a:srgbClr>
                </a:gs>
                <a:gs pos="100000">
                  <a:srgbClr val="60057F">
                    <a:alpha val="100000"/>
                  </a:srgbClr>
                </a:gs>
              </a:gsLst>
              <a:lin ang="2700000"/>
            </a:gradFill>
          </p:spPr>
        </p:sp>
        <p:sp>
          <p:nvSpPr>
            <p:cNvPr name="TextBox 26" id="26"/>
            <p:cNvSpPr txBox="true"/>
            <p:nvPr/>
          </p:nvSpPr>
          <p:spPr>
            <a:xfrm>
              <a:off x="0" y="-38100"/>
              <a:ext cx="274578" cy="50643"/>
            </a:xfrm>
            <a:prstGeom prst="rect">
              <a:avLst/>
            </a:prstGeom>
          </p:spPr>
          <p:txBody>
            <a:bodyPr anchor="ctr" rtlCol="false" tIns="50800" lIns="50800" bIns="50800" rIns="50800"/>
            <a:lstStyle/>
            <a:p>
              <a:pPr algn="ctr">
                <a:lnSpc>
                  <a:spcPts val="2659"/>
                </a:lnSpc>
              </a:pPr>
            </a:p>
          </p:txBody>
        </p:sp>
      </p:grpSp>
      <p:sp>
        <p:nvSpPr>
          <p:cNvPr name="TextBox 27" id="27"/>
          <p:cNvSpPr txBox="true"/>
          <p:nvPr/>
        </p:nvSpPr>
        <p:spPr>
          <a:xfrm rot="0">
            <a:off x="8351551" y="743870"/>
            <a:ext cx="5915015" cy="771197"/>
          </a:xfrm>
          <a:prstGeom prst="rect">
            <a:avLst/>
          </a:prstGeom>
        </p:spPr>
        <p:txBody>
          <a:bodyPr anchor="t" rtlCol="false" tIns="0" lIns="0" bIns="0" rIns="0">
            <a:spAutoFit/>
          </a:bodyPr>
          <a:lstStyle/>
          <a:p>
            <a:pPr>
              <a:lnSpc>
                <a:spcPts val="5749"/>
              </a:lnSpc>
            </a:pPr>
            <a:r>
              <a:rPr lang="en-US" sz="4913">
                <a:solidFill>
                  <a:srgbClr val="FFFFFF"/>
                </a:solidFill>
                <a:latin typeface="Poppins Bold"/>
              </a:rPr>
              <a:t>BUG REPORT ID: 03</a:t>
            </a:r>
          </a:p>
        </p:txBody>
      </p:sp>
      <p:sp>
        <p:nvSpPr>
          <p:cNvPr name="TextBox 28" id="28"/>
          <p:cNvSpPr txBox="true"/>
          <p:nvPr/>
        </p:nvSpPr>
        <p:spPr>
          <a:xfrm rot="0">
            <a:off x="7228909" y="2169230"/>
            <a:ext cx="9407890" cy="381770"/>
          </a:xfrm>
          <a:prstGeom prst="rect">
            <a:avLst/>
          </a:prstGeom>
        </p:spPr>
        <p:txBody>
          <a:bodyPr anchor="t" rtlCol="false" tIns="0" lIns="0" bIns="0" rIns="0">
            <a:spAutoFit/>
          </a:bodyPr>
          <a:lstStyle/>
          <a:p>
            <a:pPr algn="ctr">
              <a:lnSpc>
                <a:spcPts val="3107"/>
              </a:lnSpc>
              <a:spcBef>
                <a:spcPct val="0"/>
              </a:spcBef>
            </a:pPr>
            <a:r>
              <a:rPr lang="en-US" sz="2219">
                <a:solidFill>
                  <a:srgbClr val="FFFFFF"/>
                </a:solidFill>
                <a:latin typeface="Canva Sans"/>
              </a:rPr>
              <a:t>Summary - No. 3 - User is clicking on people to match</a:t>
            </a:r>
          </a:p>
        </p:txBody>
      </p:sp>
      <p:sp>
        <p:nvSpPr>
          <p:cNvPr name="TextBox 29" id="29"/>
          <p:cNvSpPr txBox="true"/>
          <p:nvPr/>
        </p:nvSpPr>
        <p:spPr>
          <a:xfrm rot="0">
            <a:off x="6899328" y="3000967"/>
            <a:ext cx="9737471" cy="372480"/>
          </a:xfrm>
          <a:prstGeom prst="rect">
            <a:avLst/>
          </a:prstGeom>
        </p:spPr>
        <p:txBody>
          <a:bodyPr anchor="t" rtlCol="false" tIns="0" lIns="0" bIns="0" rIns="0">
            <a:spAutoFit/>
          </a:bodyPr>
          <a:lstStyle/>
          <a:p>
            <a:pPr algn="ctr">
              <a:lnSpc>
                <a:spcPts val="3094"/>
              </a:lnSpc>
              <a:spcBef>
                <a:spcPct val="0"/>
              </a:spcBef>
            </a:pPr>
            <a:r>
              <a:rPr lang="en-US" sz="2210">
                <a:solidFill>
                  <a:srgbClr val="FFFFFF"/>
                </a:solidFill>
                <a:latin typeface="Canva Sans"/>
              </a:rPr>
              <a:t>Description - User can not find the people after clicking on match</a:t>
            </a:r>
          </a:p>
        </p:txBody>
      </p:sp>
      <p:sp>
        <p:nvSpPr>
          <p:cNvPr name="TextBox 30" id="30"/>
          <p:cNvSpPr txBox="true"/>
          <p:nvPr/>
        </p:nvSpPr>
        <p:spPr>
          <a:xfrm rot="0">
            <a:off x="7351572" y="4065098"/>
            <a:ext cx="7844794" cy="5594214"/>
          </a:xfrm>
          <a:prstGeom prst="rect">
            <a:avLst/>
          </a:prstGeom>
        </p:spPr>
        <p:txBody>
          <a:bodyPr anchor="t" rtlCol="false" tIns="0" lIns="0" bIns="0" rIns="0">
            <a:spAutoFit/>
          </a:bodyPr>
          <a:lstStyle/>
          <a:p>
            <a:pPr algn="ctr">
              <a:lnSpc>
                <a:spcPts val="3199"/>
              </a:lnSpc>
              <a:spcBef>
                <a:spcPct val="0"/>
              </a:spcBef>
            </a:pPr>
            <a:r>
              <a:rPr lang="en-US" sz="2285">
                <a:solidFill>
                  <a:srgbClr val="FFFFFF"/>
                </a:solidFill>
                <a:latin typeface="Canva Sans"/>
              </a:rPr>
              <a:t>Steps to reproduce:</a:t>
            </a:r>
          </a:p>
          <a:p>
            <a:pPr algn="ctr">
              <a:lnSpc>
                <a:spcPts val="3199"/>
              </a:lnSpc>
              <a:spcBef>
                <a:spcPct val="0"/>
              </a:spcBef>
            </a:pPr>
            <a:r>
              <a:rPr lang="en-US" sz="2285">
                <a:solidFill>
                  <a:srgbClr val="FFFFFF"/>
                </a:solidFill>
                <a:latin typeface="Canva Sans"/>
              </a:rPr>
              <a:t>1.Open the application.</a:t>
            </a:r>
          </a:p>
          <a:p>
            <a:pPr algn="ctr">
              <a:lnSpc>
                <a:spcPts val="3199"/>
              </a:lnSpc>
              <a:spcBef>
                <a:spcPct val="0"/>
              </a:spcBef>
            </a:pPr>
            <a:r>
              <a:rPr lang="en-US" sz="2285">
                <a:solidFill>
                  <a:srgbClr val="FFFFFF"/>
                </a:solidFill>
                <a:latin typeface="Canva Sans"/>
              </a:rPr>
              <a:t> 2.Sign in with your phone number.</a:t>
            </a:r>
          </a:p>
          <a:p>
            <a:pPr algn="ctr">
              <a:lnSpc>
                <a:spcPts val="3199"/>
              </a:lnSpc>
              <a:spcBef>
                <a:spcPct val="0"/>
              </a:spcBef>
            </a:pPr>
            <a:r>
              <a:rPr lang="en-US" sz="2285">
                <a:solidFill>
                  <a:srgbClr val="FFFFFF"/>
                </a:solidFill>
                <a:latin typeface="Canva Sans"/>
              </a:rPr>
              <a:t> 3.Navigate to the home page.</a:t>
            </a:r>
          </a:p>
          <a:p>
            <a:pPr algn="ctr">
              <a:lnSpc>
                <a:spcPts val="3199"/>
              </a:lnSpc>
              <a:spcBef>
                <a:spcPct val="0"/>
              </a:spcBef>
            </a:pPr>
            <a:r>
              <a:rPr lang="en-US" sz="2285">
                <a:solidFill>
                  <a:srgbClr val="FFFFFF"/>
                </a:solidFill>
                <a:latin typeface="Canva Sans"/>
              </a:rPr>
              <a:t> 4.List the profiles.</a:t>
            </a:r>
          </a:p>
          <a:p>
            <a:pPr algn="ctr">
              <a:lnSpc>
                <a:spcPts val="3199"/>
              </a:lnSpc>
              <a:spcBef>
                <a:spcPct val="0"/>
              </a:spcBef>
            </a:pPr>
            <a:r>
              <a:rPr lang="en-US" sz="2285">
                <a:solidFill>
                  <a:srgbClr val="FFFFFF"/>
                </a:solidFill>
                <a:latin typeface="Canva Sans"/>
              </a:rPr>
              <a:t> 5.Click on some profile for match</a:t>
            </a:r>
          </a:p>
          <a:p>
            <a:pPr algn="ctr">
              <a:lnSpc>
                <a:spcPts val="3199"/>
              </a:lnSpc>
              <a:spcBef>
                <a:spcPct val="0"/>
              </a:spcBef>
            </a:pPr>
            <a:r>
              <a:rPr lang="en-US" sz="2285">
                <a:solidFill>
                  <a:srgbClr val="FFFFFF"/>
                </a:solidFill>
                <a:latin typeface="Canva Sans"/>
              </a:rPr>
              <a:t>6. Exit from the home page</a:t>
            </a:r>
          </a:p>
          <a:p>
            <a:pPr algn="ctr">
              <a:lnSpc>
                <a:spcPts val="3199"/>
              </a:lnSpc>
              <a:spcBef>
                <a:spcPct val="0"/>
              </a:spcBef>
            </a:pPr>
            <a:r>
              <a:rPr lang="en-US" sz="2285">
                <a:solidFill>
                  <a:srgbClr val="FFFFFF"/>
                </a:solidFill>
                <a:latin typeface="Canva Sans"/>
              </a:rPr>
              <a:t> 6.Navigate to the match page</a:t>
            </a:r>
          </a:p>
          <a:p>
            <a:pPr algn="ctr">
              <a:lnSpc>
                <a:spcPts val="3199"/>
              </a:lnSpc>
              <a:spcBef>
                <a:spcPct val="0"/>
              </a:spcBef>
            </a:pPr>
            <a:r>
              <a:rPr lang="en-US" sz="2285">
                <a:solidFill>
                  <a:srgbClr val="FFFFFF"/>
                </a:solidFill>
                <a:latin typeface="Canva Sans"/>
              </a:rPr>
              <a:t> 7.No options to list the matching members</a:t>
            </a:r>
          </a:p>
          <a:p>
            <a:pPr algn="ctr">
              <a:lnSpc>
                <a:spcPts val="3199"/>
              </a:lnSpc>
              <a:spcBef>
                <a:spcPct val="0"/>
              </a:spcBef>
            </a:pPr>
            <a:r>
              <a:rPr lang="en-US" sz="2285">
                <a:solidFill>
                  <a:srgbClr val="FFFFFF"/>
                </a:solidFill>
                <a:latin typeface="Canva Sans"/>
              </a:rPr>
              <a:t> </a:t>
            </a:r>
          </a:p>
          <a:p>
            <a:pPr algn="ctr">
              <a:lnSpc>
                <a:spcPts val="3199"/>
              </a:lnSpc>
              <a:spcBef>
                <a:spcPct val="0"/>
              </a:spcBef>
            </a:pPr>
            <a:r>
              <a:rPr lang="en-US" sz="2285">
                <a:solidFill>
                  <a:srgbClr val="FFFFFF"/>
                </a:solidFill>
                <a:latin typeface="Canva Sans"/>
              </a:rPr>
              <a:t>Expected Results:</a:t>
            </a:r>
          </a:p>
          <a:p>
            <a:pPr algn="ctr">
              <a:lnSpc>
                <a:spcPts val="3199"/>
              </a:lnSpc>
              <a:spcBef>
                <a:spcPct val="0"/>
              </a:spcBef>
            </a:pPr>
            <a:r>
              <a:rPr lang="en-US" sz="2285">
                <a:solidFill>
                  <a:srgbClr val="FFFFFF"/>
                </a:solidFill>
                <a:latin typeface="Canva Sans"/>
              </a:rPr>
              <a:t>There should be an option for seeing the members again</a:t>
            </a:r>
          </a:p>
          <a:p>
            <a:pPr algn="ctr">
              <a:lnSpc>
                <a:spcPts val="3199"/>
              </a:lnSpc>
              <a:spcBef>
                <a:spcPct val="0"/>
              </a:spcBef>
            </a:pPr>
            <a:r>
              <a:rPr lang="en-US" sz="2285">
                <a:solidFill>
                  <a:srgbClr val="FFFFFF"/>
                </a:solidFill>
                <a:latin typeface="Canva Sans"/>
              </a:rPr>
              <a:t>Actual Results:</a:t>
            </a:r>
          </a:p>
          <a:p>
            <a:pPr algn="ctr">
              <a:lnSpc>
                <a:spcPts val="3199"/>
              </a:lnSpc>
              <a:spcBef>
                <a:spcPct val="0"/>
              </a:spcBef>
            </a:pPr>
            <a:r>
              <a:rPr lang="en-US" sz="2285">
                <a:solidFill>
                  <a:srgbClr val="FFFFFF"/>
                </a:solidFill>
                <a:latin typeface="Canva Sans"/>
              </a:rPr>
              <a:t> No options for listing matching profile</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2D0727">
                <a:alpha val="100000"/>
              </a:srgbClr>
            </a:gs>
            <a:gs pos="100000">
              <a:srgbClr val="0C0822">
                <a:alpha val="100000"/>
              </a:srgbClr>
            </a:gs>
          </a:gsLst>
          <a:lin ang="2700000"/>
        </a:gra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1272894" y="327747"/>
            <a:ext cx="4993583" cy="9880663"/>
            <a:chOff x="0" y="0"/>
            <a:chExt cx="2620010" cy="5184140"/>
          </a:xfrm>
        </p:grpSpPr>
        <p:sp>
          <p:nvSpPr>
            <p:cNvPr name="Freeform 3" id="3"/>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4" id="4"/>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2"/>
              <a:stretch>
                <a:fillRect l="0" t="-1273" r="0" b="-1273"/>
              </a:stretch>
            </a:blipFill>
          </p:spPr>
        </p:sp>
        <p:sp>
          <p:nvSpPr>
            <p:cNvPr name="Freeform 5" id="5"/>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name="Freeform 6" id="6"/>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name="Freeform 7" id="7"/>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name="Freeform 8" id="8"/>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name="Freeform 9" id="9"/>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name="Freeform 10" id="10"/>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name="Freeform 11" id="11"/>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sp>
        <p:nvSpPr>
          <p:cNvPr name="TextBox 12" id="12"/>
          <p:cNvSpPr txBox="true"/>
          <p:nvPr/>
        </p:nvSpPr>
        <p:spPr>
          <a:xfrm rot="0">
            <a:off x="8351551" y="743870"/>
            <a:ext cx="5915015" cy="771197"/>
          </a:xfrm>
          <a:prstGeom prst="rect">
            <a:avLst/>
          </a:prstGeom>
        </p:spPr>
        <p:txBody>
          <a:bodyPr anchor="t" rtlCol="false" tIns="0" lIns="0" bIns="0" rIns="0">
            <a:spAutoFit/>
          </a:bodyPr>
          <a:lstStyle/>
          <a:p>
            <a:pPr>
              <a:lnSpc>
                <a:spcPts val="5749"/>
              </a:lnSpc>
            </a:pPr>
            <a:r>
              <a:rPr lang="en-US" sz="4913">
                <a:solidFill>
                  <a:srgbClr val="FFFFFF"/>
                </a:solidFill>
                <a:latin typeface="Poppins Bold"/>
              </a:rPr>
              <a:t>BUG REPORT ID: 04</a:t>
            </a:r>
          </a:p>
        </p:txBody>
      </p:sp>
      <p:sp>
        <p:nvSpPr>
          <p:cNvPr name="TextBox 13" id="13"/>
          <p:cNvSpPr txBox="true"/>
          <p:nvPr/>
        </p:nvSpPr>
        <p:spPr>
          <a:xfrm rot="0">
            <a:off x="7228909" y="2169230"/>
            <a:ext cx="9407890" cy="381770"/>
          </a:xfrm>
          <a:prstGeom prst="rect">
            <a:avLst/>
          </a:prstGeom>
        </p:spPr>
        <p:txBody>
          <a:bodyPr anchor="t" rtlCol="false" tIns="0" lIns="0" bIns="0" rIns="0">
            <a:spAutoFit/>
          </a:bodyPr>
          <a:lstStyle/>
          <a:p>
            <a:pPr algn="ctr">
              <a:lnSpc>
                <a:spcPts val="3107"/>
              </a:lnSpc>
              <a:spcBef>
                <a:spcPct val="0"/>
              </a:spcBef>
            </a:pPr>
            <a:r>
              <a:rPr lang="en-US" sz="2219">
                <a:solidFill>
                  <a:srgbClr val="FFFFFF"/>
                </a:solidFill>
                <a:latin typeface="Canva Sans"/>
              </a:rPr>
              <a:t>Summary - No. 3 - User is clicking on block and report</a:t>
            </a:r>
          </a:p>
        </p:txBody>
      </p:sp>
      <p:sp>
        <p:nvSpPr>
          <p:cNvPr name="TextBox 14" id="14"/>
          <p:cNvSpPr txBox="true"/>
          <p:nvPr/>
        </p:nvSpPr>
        <p:spPr>
          <a:xfrm rot="0">
            <a:off x="6899328" y="3000967"/>
            <a:ext cx="9737471" cy="763005"/>
          </a:xfrm>
          <a:prstGeom prst="rect">
            <a:avLst/>
          </a:prstGeom>
        </p:spPr>
        <p:txBody>
          <a:bodyPr anchor="t" rtlCol="false" tIns="0" lIns="0" bIns="0" rIns="0">
            <a:spAutoFit/>
          </a:bodyPr>
          <a:lstStyle/>
          <a:p>
            <a:pPr algn="ctr">
              <a:lnSpc>
                <a:spcPts val="3094"/>
              </a:lnSpc>
              <a:spcBef>
                <a:spcPct val="0"/>
              </a:spcBef>
            </a:pPr>
            <a:r>
              <a:rPr lang="en-US" sz="2210">
                <a:solidFill>
                  <a:srgbClr val="FFFFFF"/>
                </a:solidFill>
                <a:latin typeface="Canva Sans"/>
              </a:rPr>
              <a:t>Description - User can not report for the fake profile, underage or another option</a:t>
            </a:r>
          </a:p>
        </p:txBody>
      </p:sp>
      <p:sp>
        <p:nvSpPr>
          <p:cNvPr name="TextBox 15" id="15"/>
          <p:cNvSpPr txBox="true"/>
          <p:nvPr/>
        </p:nvSpPr>
        <p:spPr>
          <a:xfrm rot="0">
            <a:off x="7488167" y="4065098"/>
            <a:ext cx="7571604" cy="5594214"/>
          </a:xfrm>
          <a:prstGeom prst="rect">
            <a:avLst/>
          </a:prstGeom>
        </p:spPr>
        <p:txBody>
          <a:bodyPr anchor="t" rtlCol="false" tIns="0" lIns="0" bIns="0" rIns="0">
            <a:spAutoFit/>
          </a:bodyPr>
          <a:lstStyle/>
          <a:p>
            <a:pPr algn="ctr">
              <a:lnSpc>
                <a:spcPts val="3199"/>
              </a:lnSpc>
              <a:spcBef>
                <a:spcPct val="0"/>
              </a:spcBef>
            </a:pPr>
            <a:r>
              <a:rPr lang="en-US" sz="2285">
                <a:solidFill>
                  <a:srgbClr val="FFFFFF"/>
                </a:solidFill>
                <a:latin typeface="Canva Sans"/>
              </a:rPr>
              <a:t>Steps to reproduce:</a:t>
            </a:r>
          </a:p>
          <a:p>
            <a:pPr algn="ctr">
              <a:lnSpc>
                <a:spcPts val="3199"/>
              </a:lnSpc>
              <a:spcBef>
                <a:spcPct val="0"/>
              </a:spcBef>
            </a:pPr>
            <a:r>
              <a:rPr lang="en-US" sz="2285">
                <a:solidFill>
                  <a:srgbClr val="FFFFFF"/>
                </a:solidFill>
                <a:latin typeface="Canva Sans"/>
              </a:rPr>
              <a:t>1.Open the application.</a:t>
            </a:r>
          </a:p>
          <a:p>
            <a:pPr algn="ctr">
              <a:lnSpc>
                <a:spcPts val="3199"/>
              </a:lnSpc>
              <a:spcBef>
                <a:spcPct val="0"/>
              </a:spcBef>
            </a:pPr>
            <a:r>
              <a:rPr lang="en-US" sz="2285">
                <a:solidFill>
                  <a:srgbClr val="FFFFFF"/>
                </a:solidFill>
                <a:latin typeface="Canva Sans"/>
              </a:rPr>
              <a:t> 2.Sign in with your phone number.</a:t>
            </a:r>
          </a:p>
          <a:p>
            <a:pPr algn="ctr">
              <a:lnSpc>
                <a:spcPts val="3199"/>
              </a:lnSpc>
              <a:spcBef>
                <a:spcPct val="0"/>
              </a:spcBef>
            </a:pPr>
            <a:r>
              <a:rPr lang="en-US" sz="2285">
                <a:solidFill>
                  <a:srgbClr val="FFFFFF"/>
                </a:solidFill>
                <a:latin typeface="Canva Sans"/>
              </a:rPr>
              <a:t> 3.Navigate to the home page.</a:t>
            </a:r>
          </a:p>
          <a:p>
            <a:pPr algn="ctr">
              <a:lnSpc>
                <a:spcPts val="3199"/>
              </a:lnSpc>
              <a:spcBef>
                <a:spcPct val="0"/>
              </a:spcBef>
            </a:pPr>
            <a:r>
              <a:rPr lang="en-US" sz="2285">
                <a:solidFill>
                  <a:srgbClr val="FFFFFF"/>
                </a:solidFill>
                <a:latin typeface="Canva Sans"/>
              </a:rPr>
              <a:t> 4.List the profiles.</a:t>
            </a:r>
          </a:p>
          <a:p>
            <a:pPr algn="ctr">
              <a:lnSpc>
                <a:spcPts val="3199"/>
              </a:lnSpc>
              <a:spcBef>
                <a:spcPct val="0"/>
              </a:spcBef>
            </a:pPr>
            <a:r>
              <a:rPr lang="en-US" sz="2285">
                <a:solidFill>
                  <a:srgbClr val="FFFFFF"/>
                </a:solidFill>
                <a:latin typeface="Canva Sans"/>
              </a:rPr>
              <a:t> 5.Click on some profile for block</a:t>
            </a:r>
          </a:p>
          <a:p>
            <a:pPr algn="ctr">
              <a:lnSpc>
                <a:spcPts val="3199"/>
              </a:lnSpc>
              <a:spcBef>
                <a:spcPct val="0"/>
              </a:spcBef>
            </a:pPr>
            <a:r>
              <a:rPr lang="en-US" sz="2285">
                <a:solidFill>
                  <a:srgbClr val="FFFFFF"/>
                </a:solidFill>
                <a:latin typeface="Canva Sans"/>
              </a:rPr>
              <a:t>6. Click to report and write a feedback</a:t>
            </a:r>
          </a:p>
          <a:p>
            <a:pPr algn="ctr">
              <a:lnSpc>
                <a:spcPts val="3199"/>
              </a:lnSpc>
              <a:spcBef>
                <a:spcPct val="0"/>
              </a:spcBef>
            </a:pPr>
            <a:r>
              <a:rPr lang="en-US" sz="2285">
                <a:solidFill>
                  <a:srgbClr val="FFFFFF"/>
                </a:solidFill>
                <a:latin typeface="Canva Sans"/>
              </a:rPr>
              <a:t> 6.Click on submit button</a:t>
            </a:r>
          </a:p>
          <a:p>
            <a:pPr algn="ctr">
              <a:lnSpc>
                <a:spcPts val="3199"/>
              </a:lnSpc>
              <a:spcBef>
                <a:spcPct val="0"/>
              </a:spcBef>
            </a:pPr>
            <a:r>
              <a:rPr lang="en-US" sz="2285">
                <a:solidFill>
                  <a:srgbClr val="FFFFFF"/>
                </a:solidFill>
                <a:latin typeface="Canva Sans"/>
              </a:rPr>
              <a:t> 7. There is a pop up message “Something went wrong”</a:t>
            </a:r>
          </a:p>
          <a:p>
            <a:pPr algn="ctr">
              <a:lnSpc>
                <a:spcPts val="3199"/>
              </a:lnSpc>
              <a:spcBef>
                <a:spcPct val="0"/>
              </a:spcBef>
            </a:pPr>
            <a:r>
              <a:rPr lang="en-US" sz="2285">
                <a:solidFill>
                  <a:srgbClr val="FFFFFF"/>
                </a:solidFill>
                <a:latin typeface="Canva Sans"/>
              </a:rPr>
              <a:t> </a:t>
            </a:r>
          </a:p>
          <a:p>
            <a:pPr algn="ctr">
              <a:lnSpc>
                <a:spcPts val="3199"/>
              </a:lnSpc>
              <a:spcBef>
                <a:spcPct val="0"/>
              </a:spcBef>
            </a:pPr>
            <a:r>
              <a:rPr lang="en-US" sz="2285">
                <a:solidFill>
                  <a:srgbClr val="FFFFFF"/>
                </a:solidFill>
                <a:latin typeface="Canva Sans"/>
              </a:rPr>
              <a:t>Expected Results:</a:t>
            </a:r>
          </a:p>
          <a:p>
            <a:pPr algn="ctr">
              <a:lnSpc>
                <a:spcPts val="3199"/>
              </a:lnSpc>
              <a:spcBef>
                <a:spcPct val="0"/>
              </a:spcBef>
            </a:pPr>
            <a:r>
              <a:rPr lang="en-US" sz="2285">
                <a:solidFill>
                  <a:srgbClr val="FFFFFF"/>
                </a:solidFill>
                <a:latin typeface="Canva Sans"/>
              </a:rPr>
              <a:t>There should be an option for submitting a feedback</a:t>
            </a:r>
          </a:p>
          <a:p>
            <a:pPr algn="ctr">
              <a:lnSpc>
                <a:spcPts val="3199"/>
              </a:lnSpc>
              <a:spcBef>
                <a:spcPct val="0"/>
              </a:spcBef>
            </a:pPr>
            <a:r>
              <a:rPr lang="en-US" sz="2285">
                <a:solidFill>
                  <a:srgbClr val="FFFFFF"/>
                </a:solidFill>
                <a:latin typeface="Canva Sans"/>
              </a:rPr>
              <a:t>Actual Results:</a:t>
            </a:r>
          </a:p>
          <a:p>
            <a:pPr algn="ctr">
              <a:lnSpc>
                <a:spcPts val="3199"/>
              </a:lnSpc>
              <a:spcBef>
                <a:spcPct val="0"/>
              </a:spcBef>
            </a:pPr>
            <a:r>
              <a:rPr lang="en-US" sz="2285">
                <a:solidFill>
                  <a:srgbClr val="FFFFFF"/>
                </a:solidFill>
                <a:latin typeface="Canva Sans"/>
              </a:rPr>
              <a:t> No options forsubmitting the feedback</a:t>
            </a:r>
          </a:p>
        </p:txBody>
      </p:sp>
    </p:spTree>
  </p:cSld>
  <p:clrMapOvr>
    <a:masterClrMapping/>
  </p:clrMapOvr>
</p:sld>
</file>

<file path=ppt/slides/slide8.xml><?xml version="1.0" encoding="utf-8"?>
<p:sld xmlns:p="http://schemas.openxmlformats.org/presentationml/2006/main" xmlns:a="http://schemas.openxmlformats.org/drawingml/2006/main">
  <p:cSld>
    <p:bg>
      <p:bgPr>
        <a:gradFill rotWithShape="true">
          <a:gsLst>
            <a:gs pos="0">
              <a:srgbClr val="2D0727">
                <a:alpha val="100000"/>
              </a:srgbClr>
            </a:gs>
            <a:gs pos="100000">
              <a:srgbClr val="0C0822">
                <a:alpha val="100000"/>
              </a:srgbClr>
            </a:gs>
          </a:gsLst>
          <a:lin ang="2700000"/>
        </a:gradFill>
      </p:bgPr>
    </p:bg>
    <p:spTree>
      <p:nvGrpSpPr>
        <p:cNvPr id="1" name=""/>
        <p:cNvGrpSpPr/>
        <p:nvPr/>
      </p:nvGrpSpPr>
      <p:grpSpPr>
        <a:xfrm>
          <a:off x="0" y="0"/>
          <a:ext cx="0" cy="0"/>
          <a:chOff x="0" y="0"/>
          <a:chExt cx="0" cy="0"/>
        </a:xfrm>
      </p:grpSpPr>
      <p:grpSp>
        <p:nvGrpSpPr>
          <p:cNvPr name="Group 2" id="2"/>
          <p:cNvGrpSpPr/>
          <p:nvPr/>
        </p:nvGrpSpPr>
        <p:grpSpPr>
          <a:xfrm rot="0">
            <a:off x="17293116" y="565634"/>
            <a:ext cx="397367" cy="28996"/>
            <a:chOff x="0" y="0"/>
            <a:chExt cx="128243" cy="9358"/>
          </a:xfrm>
        </p:grpSpPr>
        <p:sp>
          <p:nvSpPr>
            <p:cNvPr name="Freeform 3" id="3"/>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gradFill rotWithShape="true">
              <a:gsLst>
                <a:gs pos="0">
                  <a:srgbClr val="FF00E6">
                    <a:alpha val="100000"/>
                  </a:srgbClr>
                </a:gs>
                <a:gs pos="100000">
                  <a:srgbClr val="60057F">
                    <a:alpha val="100000"/>
                  </a:srgbClr>
                </a:gs>
              </a:gsLst>
              <a:lin ang="2700000"/>
            </a:gradFill>
          </p:spPr>
        </p:sp>
        <p:sp>
          <p:nvSpPr>
            <p:cNvPr name="TextBox 4" id="4"/>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7293116" y="657737"/>
            <a:ext cx="397367" cy="28996"/>
            <a:chOff x="0" y="0"/>
            <a:chExt cx="128243" cy="9358"/>
          </a:xfrm>
        </p:grpSpPr>
        <p:sp>
          <p:nvSpPr>
            <p:cNvPr name="Freeform 6" id="6"/>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gradFill rotWithShape="true">
              <a:gsLst>
                <a:gs pos="0">
                  <a:srgbClr val="FF00E6">
                    <a:alpha val="100000"/>
                  </a:srgbClr>
                </a:gs>
                <a:gs pos="100000">
                  <a:srgbClr val="60057F">
                    <a:alpha val="100000"/>
                  </a:srgbClr>
                </a:gs>
              </a:gsLst>
              <a:lin ang="2700000"/>
            </a:gradFill>
          </p:spPr>
        </p:sp>
        <p:sp>
          <p:nvSpPr>
            <p:cNvPr name="TextBox 7" id="7"/>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18153377" y="7727913"/>
            <a:ext cx="290192" cy="1530387"/>
            <a:chOff x="0" y="0"/>
            <a:chExt cx="294878" cy="1555103"/>
          </a:xfrm>
        </p:grpSpPr>
        <p:sp>
          <p:nvSpPr>
            <p:cNvPr name="Freeform 9" id="9"/>
            <p:cNvSpPr/>
            <p:nvPr/>
          </p:nvSpPr>
          <p:spPr>
            <a:xfrm flipH="false" flipV="false" rot="0">
              <a:off x="0" y="0"/>
              <a:ext cx="294878" cy="1555103"/>
            </a:xfrm>
            <a:custGeom>
              <a:avLst/>
              <a:gdLst/>
              <a:ahLst/>
              <a:cxnLst/>
              <a:rect r="r" b="b" t="t" l="l"/>
              <a:pathLst>
                <a:path h="1555103" w="294878">
                  <a:moveTo>
                    <a:pt x="147439" y="0"/>
                  </a:moveTo>
                  <a:lnTo>
                    <a:pt x="147439" y="0"/>
                  </a:lnTo>
                  <a:cubicBezTo>
                    <a:pt x="228868" y="0"/>
                    <a:pt x="294878" y="66011"/>
                    <a:pt x="294878" y="147439"/>
                  </a:cubicBezTo>
                  <a:lnTo>
                    <a:pt x="294878" y="1407663"/>
                  </a:lnTo>
                  <a:cubicBezTo>
                    <a:pt x="294878" y="1446767"/>
                    <a:pt x="279345" y="1484268"/>
                    <a:pt x="251694" y="1511919"/>
                  </a:cubicBezTo>
                  <a:cubicBezTo>
                    <a:pt x="224044" y="1539569"/>
                    <a:pt x="186542" y="1555103"/>
                    <a:pt x="147439" y="1555103"/>
                  </a:cubicBezTo>
                  <a:lnTo>
                    <a:pt x="147439" y="1555103"/>
                  </a:lnTo>
                  <a:cubicBezTo>
                    <a:pt x="108336" y="1555103"/>
                    <a:pt x="70834" y="1539569"/>
                    <a:pt x="43184" y="1511919"/>
                  </a:cubicBezTo>
                  <a:cubicBezTo>
                    <a:pt x="15534" y="1484268"/>
                    <a:pt x="0" y="1446767"/>
                    <a:pt x="0" y="1407663"/>
                  </a:cubicBezTo>
                  <a:lnTo>
                    <a:pt x="0" y="147439"/>
                  </a:lnTo>
                  <a:cubicBezTo>
                    <a:pt x="0" y="108336"/>
                    <a:pt x="15534" y="70834"/>
                    <a:pt x="43184" y="43184"/>
                  </a:cubicBezTo>
                  <a:cubicBezTo>
                    <a:pt x="70834" y="15534"/>
                    <a:pt x="108336" y="0"/>
                    <a:pt x="147439" y="0"/>
                  </a:cubicBezTo>
                  <a:close/>
                </a:path>
              </a:pathLst>
            </a:custGeom>
            <a:gradFill rotWithShape="true">
              <a:gsLst>
                <a:gs pos="0">
                  <a:srgbClr val="FF00E6">
                    <a:alpha val="100000"/>
                  </a:srgbClr>
                </a:gs>
                <a:gs pos="100000">
                  <a:srgbClr val="60057F">
                    <a:alpha val="100000"/>
                  </a:srgbClr>
                </a:gs>
              </a:gsLst>
              <a:lin ang="2700000"/>
            </a:gradFill>
          </p:spPr>
        </p:sp>
        <p:sp>
          <p:nvSpPr>
            <p:cNvPr name="TextBox 10" id="10"/>
            <p:cNvSpPr txBox="true"/>
            <p:nvPr/>
          </p:nvSpPr>
          <p:spPr>
            <a:xfrm>
              <a:off x="0" y="-38100"/>
              <a:ext cx="294878" cy="1593203"/>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13748806" y="4745130"/>
            <a:ext cx="1166488" cy="1166488"/>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812800" y="406400"/>
                  </a:moveTo>
                  <a:lnTo>
                    <a:pt x="406400" y="0"/>
                  </a:lnTo>
                  <a:lnTo>
                    <a:pt x="406400" y="203200"/>
                  </a:lnTo>
                  <a:lnTo>
                    <a:pt x="0" y="203200"/>
                  </a:lnTo>
                  <a:lnTo>
                    <a:pt x="0" y="609600"/>
                  </a:lnTo>
                  <a:lnTo>
                    <a:pt x="406400" y="609600"/>
                  </a:lnTo>
                  <a:lnTo>
                    <a:pt x="406400" y="812800"/>
                  </a:lnTo>
                  <a:lnTo>
                    <a:pt x="812800" y="406400"/>
                  </a:lnTo>
                  <a:close/>
                </a:path>
              </a:pathLst>
            </a:custGeom>
            <a:solidFill>
              <a:srgbClr val="60057F"/>
            </a:solidFill>
          </p:spPr>
        </p:sp>
        <p:sp>
          <p:nvSpPr>
            <p:cNvPr name="TextBox 13" id="13"/>
            <p:cNvSpPr txBox="true"/>
            <p:nvPr/>
          </p:nvSpPr>
          <p:spPr>
            <a:xfrm>
              <a:off x="0" y="165100"/>
              <a:ext cx="711200" cy="444500"/>
            </a:xfrm>
            <a:prstGeom prst="rect">
              <a:avLst/>
            </a:prstGeom>
          </p:spPr>
          <p:txBody>
            <a:bodyPr anchor="ctr" rtlCol="false" tIns="50800" lIns="50800" bIns="50800" rIns="50800"/>
            <a:lstStyle/>
            <a:p>
              <a:pPr algn="ctr">
                <a:lnSpc>
                  <a:spcPts val="2659"/>
                </a:lnSpc>
              </a:pPr>
            </a:p>
          </p:txBody>
        </p:sp>
      </p:grpSp>
      <p:sp>
        <p:nvSpPr>
          <p:cNvPr name="TextBox 14" id="14"/>
          <p:cNvSpPr txBox="true"/>
          <p:nvPr/>
        </p:nvSpPr>
        <p:spPr>
          <a:xfrm rot="0">
            <a:off x="4267696" y="1701829"/>
            <a:ext cx="8886593" cy="357821"/>
          </a:xfrm>
          <a:prstGeom prst="rect">
            <a:avLst/>
          </a:prstGeom>
        </p:spPr>
        <p:txBody>
          <a:bodyPr anchor="t" rtlCol="false" tIns="0" lIns="0" bIns="0" rIns="0">
            <a:spAutoFit/>
          </a:bodyPr>
          <a:lstStyle/>
          <a:p>
            <a:pPr algn="ctr">
              <a:lnSpc>
                <a:spcPts val="2963"/>
              </a:lnSpc>
              <a:spcBef>
                <a:spcPct val="0"/>
              </a:spcBef>
            </a:pPr>
            <a:r>
              <a:rPr lang="en-US" sz="2116">
                <a:solidFill>
                  <a:srgbClr val="FFFFFF"/>
                </a:solidFill>
                <a:latin typeface="Canva Sans Bold"/>
              </a:rPr>
              <a:t>Crash on Get Started and Sign in</a:t>
            </a:r>
          </a:p>
        </p:txBody>
      </p:sp>
      <p:sp>
        <p:nvSpPr>
          <p:cNvPr name="TextBox 15" id="15"/>
          <p:cNvSpPr txBox="true"/>
          <p:nvPr/>
        </p:nvSpPr>
        <p:spPr>
          <a:xfrm rot="0">
            <a:off x="172004" y="2258130"/>
            <a:ext cx="9407890" cy="7190216"/>
          </a:xfrm>
          <a:prstGeom prst="rect">
            <a:avLst/>
          </a:prstGeom>
        </p:spPr>
        <p:txBody>
          <a:bodyPr anchor="t" rtlCol="false" tIns="0" lIns="0" bIns="0" rIns="0">
            <a:spAutoFit/>
          </a:bodyPr>
          <a:lstStyle/>
          <a:p>
            <a:pPr>
              <a:lnSpc>
                <a:spcPts val="3213"/>
              </a:lnSpc>
            </a:pPr>
            <a:r>
              <a:rPr lang="en-US" sz="2295">
                <a:solidFill>
                  <a:srgbClr val="FFFFFF"/>
                </a:solidFill>
                <a:latin typeface="Canva Sans Bold"/>
              </a:rPr>
              <a:t>Steps to Reproduce:</a:t>
            </a:r>
          </a:p>
          <a:p>
            <a:pPr>
              <a:lnSpc>
                <a:spcPts val="3213"/>
              </a:lnSpc>
            </a:pPr>
            <a:r>
              <a:rPr lang="en-US" sz="2295">
                <a:solidFill>
                  <a:srgbClr val="FFFFFF"/>
                </a:solidFill>
                <a:latin typeface="Canva Sans"/>
              </a:rPr>
              <a:t>1. Open the application.</a:t>
            </a:r>
          </a:p>
          <a:p>
            <a:pPr>
              <a:lnSpc>
                <a:spcPts val="3213"/>
              </a:lnSpc>
            </a:pPr>
            <a:r>
              <a:rPr lang="en-US" sz="2295">
                <a:solidFill>
                  <a:srgbClr val="FFFFFF"/>
                </a:solidFill>
                <a:latin typeface="Canva Sans"/>
              </a:rPr>
              <a:t>2.  Click Get started or Sign in and enter your phone number </a:t>
            </a:r>
          </a:p>
          <a:p>
            <a:pPr>
              <a:lnSpc>
                <a:spcPts val="3213"/>
              </a:lnSpc>
            </a:pPr>
            <a:r>
              <a:rPr lang="en-US" sz="2295">
                <a:solidFill>
                  <a:srgbClr val="FFFFFF"/>
                </a:solidFill>
                <a:latin typeface="Canva Sans"/>
              </a:rPr>
              <a:t>3. Then enter the verification code that application sends you in message on your phone</a:t>
            </a:r>
          </a:p>
          <a:p>
            <a:pPr>
              <a:lnSpc>
                <a:spcPts val="3213"/>
              </a:lnSpc>
            </a:pPr>
            <a:r>
              <a:rPr lang="en-US" sz="2295">
                <a:solidFill>
                  <a:srgbClr val="FFFFFF"/>
                </a:solidFill>
                <a:latin typeface="Canva Sans"/>
              </a:rPr>
              <a:t>4. Tap on the "&gt;” to proceed.</a:t>
            </a:r>
          </a:p>
          <a:p>
            <a:pPr>
              <a:lnSpc>
                <a:spcPts val="3213"/>
              </a:lnSpc>
            </a:pPr>
            <a:r>
              <a:rPr lang="en-US" sz="2295">
                <a:solidFill>
                  <a:srgbClr val="FFFFFF"/>
                </a:solidFill>
                <a:latin typeface="Canva Sans Bold"/>
              </a:rPr>
              <a:t>Expected behavior :</a:t>
            </a:r>
            <a:r>
              <a:rPr lang="en-US" sz="2295">
                <a:solidFill>
                  <a:srgbClr val="FFFFFF"/>
                </a:solidFill>
                <a:latin typeface="Canva Sans"/>
              </a:rPr>
              <a:t>The application should successfully log in and transition to the main dashboard.                                                                                                                      </a:t>
            </a:r>
            <a:r>
              <a:rPr lang="en-US" sz="2295">
                <a:solidFill>
                  <a:srgbClr val="FFFFFF"/>
                </a:solidFill>
                <a:latin typeface="Canva Sans Bold"/>
              </a:rPr>
              <a:t>Actual result</a:t>
            </a:r>
            <a:r>
              <a:rPr lang="en-US" sz="2295">
                <a:solidFill>
                  <a:srgbClr val="FFFFFF"/>
                </a:solidFill>
                <a:latin typeface="Canva Sans"/>
              </a:rPr>
              <a:t>:The application crashes after you enter the verification code that was send in message and says “invalid verification code” but the code that you entered is identical with the code in the message.                                                                                                  </a:t>
            </a:r>
            <a:r>
              <a:rPr lang="en-US" sz="2295">
                <a:solidFill>
                  <a:srgbClr val="FFFFFF"/>
                </a:solidFill>
                <a:latin typeface="Canva Sans Bold"/>
              </a:rPr>
              <a:t>Additional Notes:</a:t>
            </a:r>
          </a:p>
          <a:p>
            <a:pPr>
              <a:lnSpc>
                <a:spcPts val="3213"/>
              </a:lnSpc>
            </a:pPr>
            <a:r>
              <a:rPr lang="en-US" sz="2295">
                <a:solidFill>
                  <a:srgbClr val="FFFFFF"/>
                </a:solidFill>
                <a:latin typeface="Canva Sans"/>
              </a:rPr>
              <a:t>This kind of crashes happens to be very frequent when you click on Get started or Sign in, if you try to Login or Sign in 10 times for example, 7 times of 10  Application crashes.                                                 </a:t>
            </a:r>
            <a:r>
              <a:rPr lang="en-US" sz="2295">
                <a:solidFill>
                  <a:srgbClr val="FFFFFF"/>
                </a:solidFill>
                <a:latin typeface="Canva Sans Bold"/>
              </a:rPr>
              <a:t>Reproducibility:</a:t>
            </a:r>
          </a:p>
          <a:p>
            <a:pPr>
              <a:lnSpc>
                <a:spcPts val="3213"/>
              </a:lnSpc>
              <a:spcBef>
                <a:spcPct val="0"/>
              </a:spcBef>
            </a:pPr>
            <a:r>
              <a:rPr lang="en-US" sz="2295">
                <a:solidFill>
                  <a:srgbClr val="FFFFFF"/>
                </a:solidFill>
                <a:latin typeface="Canva Sans"/>
              </a:rPr>
              <a:t>• 70% </a:t>
            </a:r>
          </a:p>
        </p:txBody>
      </p:sp>
      <p:sp>
        <p:nvSpPr>
          <p:cNvPr name="TextBox 16" id="16"/>
          <p:cNvSpPr txBox="true"/>
          <p:nvPr/>
        </p:nvSpPr>
        <p:spPr>
          <a:xfrm rot="0">
            <a:off x="10346766" y="3891894"/>
            <a:ext cx="6946350" cy="1251606"/>
          </a:xfrm>
          <a:prstGeom prst="rect">
            <a:avLst/>
          </a:prstGeom>
        </p:spPr>
        <p:txBody>
          <a:bodyPr anchor="t" rtlCol="false" tIns="0" lIns="0" bIns="0" rIns="0">
            <a:spAutoFit/>
          </a:bodyPr>
          <a:lstStyle/>
          <a:p>
            <a:pPr>
              <a:lnSpc>
                <a:spcPts val="3381"/>
              </a:lnSpc>
              <a:spcBef>
                <a:spcPct val="0"/>
              </a:spcBef>
            </a:pPr>
            <a:r>
              <a:rPr lang="en-US" sz="2415">
                <a:solidFill>
                  <a:srgbClr val="FFFFFF"/>
                </a:solidFill>
                <a:latin typeface="Canva Sans"/>
              </a:rPr>
              <a:t>ON THE NEXT TWO SLIDES THERE ARE SCREENSHOTS WHERE YOU CAN SEE WHAT THIS BUG ABOUT </a:t>
            </a:r>
          </a:p>
        </p:txBody>
      </p:sp>
      <p:sp>
        <p:nvSpPr>
          <p:cNvPr name="TextBox 17" id="17"/>
          <p:cNvSpPr txBox="true"/>
          <p:nvPr/>
        </p:nvSpPr>
        <p:spPr>
          <a:xfrm rot="0">
            <a:off x="5727216" y="688714"/>
            <a:ext cx="5809774" cy="811683"/>
          </a:xfrm>
          <a:prstGeom prst="rect">
            <a:avLst/>
          </a:prstGeom>
        </p:spPr>
        <p:txBody>
          <a:bodyPr anchor="t" rtlCol="false" tIns="0" lIns="0" bIns="0" rIns="0">
            <a:spAutoFit/>
          </a:bodyPr>
          <a:lstStyle/>
          <a:p>
            <a:pPr algn="ctr">
              <a:lnSpc>
                <a:spcPts val="6711"/>
              </a:lnSpc>
              <a:spcBef>
                <a:spcPct val="0"/>
              </a:spcBef>
            </a:pPr>
            <a:r>
              <a:rPr lang="en-US" sz="4793">
                <a:solidFill>
                  <a:srgbClr val="FFFFFF"/>
                </a:solidFill>
                <a:latin typeface="Canva Sans Bold"/>
              </a:rPr>
              <a:t>BUG REPORT ID: 05</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2D0727">
                <a:alpha val="100000"/>
              </a:srgbClr>
            </a:gs>
            <a:gs pos="100000">
              <a:srgbClr val="0C0822">
                <a:alpha val="100000"/>
              </a:srgbClr>
            </a:gs>
          </a:gsLst>
          <a:lin ang="2700000"/>
        </a:gradFill>
      </p:bgPr>
    </p:bg>
    <p:spTree>
      <p:nvGrpSpPr>
        <p:cNvPr id="1" name=""/>
        <p:cNvGrpSpPr/>
        <p:nvPr/>
      </p:nvGrpSpPr>
      <p:grpSpPr>
        <a:xfrm>
          <a:off x="0" y="0"/>
          <a:ext cx="0" cy="0"/>
          <a:chOff x="0" y="0"/>
          <a:chExt cx="0" cy="0"/>
        </a:xfrm>
      </p:grpSpPr>
      <p:grpSp>
        <p:nvGrpSpPr>
          <p:cNvPr name="Group 2" id="2"/>
          <p:cNvGrpSpPr/>
          <p:nvPr/>
        </p:nvGrpSpPr>
        <p:grpSpPr>
          <a:xfrm rot="0">
            <a:off x="17293116" y="565634"/>
            <a:ext cx="397367" cy="28996"/>
            <a:chOff x="0" y="0"/>
            <a:chExt cx="128243" cy="9358"/>
          </a:xfrm>
        </p:grpSpPr>
        <p:sp>
          <p:nvSpPr>
            <p:cNvPr name="Freeform 3" id="3"/>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gradFill rotWithShape="true">
              <a:gsLst>
                <a:gs pos="0">
                  <a:srgbClr val="FF00E6">
                    <a:alpha val="100000"/>
                  </a:srgbClr>
                </a:gs>
                <a:gs pos="100000">
                  <a:srgbClr val="60057F">
                    <a:alpha val="100000"/>
                  </a:srgbClr>
                </a:gs>
              </a:gsLst>
              <a:lin ang="2700000"/>
            </a:gradFill>
          </p:spPr>
        </p:sp>
        <p:sp>
          <p:nvSpPr>
            <p:cNvPr name="TextBox 4" id="4"/>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7293116" y="657737"/>
            <a:ext cx="397367" cy="28996"/>
            <a:chOff x="0" y="0"/>
            <a:chExt cx="128243" cy="9358"/>
          </a:xfrm>
        </p:grpSpPr>
        <p:sp>
          <p:nvSpPr>
            <p:cNvPr name="Freeform 6" id="6"/>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gradFill rotWithShape="true">
              <a:gsLst>
                <a:gs pos="0">
                  <a:srgbClr val="FF00E6">
                    <a:alpha val="100000"/>
                  </a:srgbClr>
                </a:gs>
                <a:gs pos="100000">
                  <a:srgbClr val="60057F">
                    <a:alpha val="100000"/>
                  </a:srgbClr>
                </a:gs>
              </a:gsLst>
              <a:lin ang="2700000"/>
            </a:gradFill>
          </p:spPr>
        </p:sp>
        <p:sp>
          <p:nvSpPr>
            <p:cNvPr name="TextBox 7" id="7"/>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18153377" y="7727913"/>
            <a:ext cx="290192" cy="1530387"/>
            <a:chOff x="0" y="0"/>
            <a:chExt cx="294878" cy="1555103"/>
          </a:xfrm>
        </p:grpSpPr>
        <p:sp>
          <p:nvSpPr>
            <p:cNvPr name="Freeform 9" id="9"/>
            <p:cNvSpPr/>
            <p:nvPr/>
          </p:nvSpPr>
          <p:spPr>
            <a:xfrm flipH="false" flipV="false" rot="0">
              <a:off x="0" y="0"/>
              <a:ext cx="294878" cy="1555103"/>
            </a:xfrm>
            <a:custGeom>
              <a:avLst/>
              <a:gdLst/>
              <a:ahLst/>
              <a:cxnLst/>
              <a:rect r="r" b="b" t="t" l="l"/>
              <a:pathLst>
                <a:path h="1555103" w="294878">
                  <a:moveTo>
                    <a:pt x="147439" y="0"/>
                  </a:moveTo>
                  <a:lnTo>
                    <a:pt x="147439" y="0"/>
                  </a:lnTo>
                  <a:cubicBezTo>
                    <a:pt x="228868" y="0"/>
                    <a:pt x="294878" y="66011"/>
                    <a:pt x="294878" y="147439"/>
                  </a:cubicBezTo>
                  <a:lnTo>
                    <a:pt x="294878" y="1407663"/>
                  </a:lnTo>
                  <a:cubicBezTo>
                    <a:pt x="294878" y="1446767"/>
                    <a:pt x="279345" y="1484268"/>
                    <a:pt x="251694" y="1511919"/>
                  </a:cubicBezTo>
                  <a:cubicBezTo>
                    <a:pt x="224044" y="1539569"/>
                    <a:pt x="186542" y="1555103"/>
                    <a:pt x="147439" y="1555103"/>
                  </a:cubicBezTo>
                  <a:lnTo>
                    <a:pt x="147439" y="1555103"/>
                  </a:lnTo>
                  <a:cubicBezTo>
                    <a:pt x="108336" y="1555103"/>
                    <a:pt x="70834" y="1539569"/>
                    <a:pt x="43184" y="1511919"/>
                  </a:cubicBezTo>
                  <a:cubicBezTo>
                    <a:pt x="15534" y="1484268"/>
                    <a:pt x="0" y="1446767"/>
                    <a:pt x="0" y="1407663"/>
                  </a:cubicBezTo>
                  <a:lnTo>
                    <a:pt x="0" y="147439"/>
                  </a:lnTo>
                  <a:cubicBezTo>
                    <a:pt x="0" y="108336"/>
                    <a:pt x="15534" y="70834"/>
                    <a:pt x="43184" y="43184"/>
                  </a:cubicBezTo>
                  <a:cubicBezTo>
                    <a:pt x="70834" y="15534"/>
                    <a:pt x="108336" y="0"/>
                    <a:pt x="147439" y="0"/>
                  </a:cubicBezTo>
                  <a:close/>
                </a:path>
              </a:pathLst>
            </a:custGeom>
            <a:gradFill rotWithShape="true">
              <a:gsLst>
                <a:gs pos="0">
                  <a:srgbClr val="FF00E6">
                    <a:alpha val="100000"/>
                  </a:srgbClr>
                </a:gs>
                <a:gs pos="100000">
                  <a:srgbClr val="60057F">
                    <a:alpha val="100000"/>
                  </a:srgbClr>
                </a:gs>
              </a:gsLst>
              <a:lin ang="2700000"/>
            </a:gradFill>
          </p:spPr>
        </p:sp>
        <p:sp>
          <p:nvSpPr>
            <p:cNvPr name="TextBox 10" id="10"/>
            <p:cNvSpPr txBox="true"/>
            <p:nvPr/>
          </p:nvSpPr>
          <p:spPr>
            <a:xfrm>
              <a:off x="0" y="-38100"/>
              <a:ext cx="294878" cy="1593203"/>
            </a:xfrm>
            <a:prstGeom prst="rect">
              <a:avLst/>
            </a:prstGeom>
          </p:spPr>
          <p:txBody>
            <a:bodyPr anchor="ctr" rtlCol="false" tIns="50800" lIns="50800" bIns="50800" rIns="50800"/>
            <a:lstStyle/>
            <a:p>
              <a:pPr algn="ctr">
                <a:lnSpc>
                  <a:spcPts val="2659"/>
                </a:lnSpc>
              </a:pPr>
            </a:p>
          </p:txBody>
        </p:sp>
      </p:grpSp>
      <p:grpSp>
        <p:nvGrpSpPr>
          <p:cNvPr name="Group 11" id="11"/>
          <p:cNvGrpSpPr>
            <a:grpSpLocks noChangeAspect="true"/>
          </p:cNvGrpSpPr>
          <p:nvPr/>
        </p:nvGrpSpPr>
        <p:grpSpPr>
          <a:xfrm rot="0">
            <a:off x="2978506" y="1371757"/>
            <a:ext cx="4189625" cy="8289893"/>
            <a:chOff x="0" y="0"/>
            <a:chExt cx="2620010" cy="5184140"/>
          </a:xfrm>
        </p:grpSpPr>
        <p:sp>
          <p:nvSpPr>
            <p:cNvPr name="Freeform 12" id="12"/>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13" id="13"/>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2"/>
              <a:stretch>
                <a:fillRect l="0" t="-22" r="0" b="-22"/>
              </a:stretch>
            </a:blipFill>
          </p:spPr>
        </p:sp>
        <p:sp>
          <p:nvSpPr>
            <p:cNvPr name="Freeform 14" id="14"/>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name="Freeform 15" id="15"/>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name="Freeform 16" id="16"/>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name="Freeform 17" id="17"/>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name="Freeform 18" id="18"/>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name="Freeform 19" id="19"/>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name="Freeform 20" id="20"/>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grpSp>
        <p:nvGrpSpPr>
          <p:cNvPr name="Group 21" id="21"/>
          <p:cNvGrpSpPr>
            <a:grpSpLocks noChangeAspect="true"/>
          </p:cNvGrpSpPr>
          <p:nvPr/>
        </p:nvGrpSpPr>
        <p:grpSpPr>
          <a:xfrm rot="0">
            <a:off x="9144000" y="1371757"/>
            <a:ext cx="4189625" cy="8289893"/>
            <a:chOff x="0" y="0"/>
            <a:chExt cx="2620010" cy="5184140"/>
          </a:xfrm>
        </p:grpSpPr>
        <p:sp>
          <p:nvSpPr>
            <p:cNvPr name="Freeform 22" id="22"/>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23" id="23"/>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3"/>
              <a:stretch>
                <a:fillRect l="0" t="-22" r="0" b="-22"/>
              </a:stretch>
            </a:blipFill>
          </p:spPr>
        </p:sp>
        <p:sp>
          <p:nvSpPr>
            <p:cNvPr name="Freeform 24" id="24"/>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name="Freeform 25" id="25"/>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name="Freeform 26" id="26"/>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name="Freeform 27" id="27"/>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name="Freeform 28" id="28"/>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name="Freeform 29" id="29"/>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name="Freeform 30" id="30"/>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DAGDCjujS1A</dc:identifier>
  <dcterms:modified xsi:type="dcterms:W3CDTF">2011-08-01T06:04:30Z</dcterms:modified>
  <cp:revision>1</cp:revision>
  <dc:title>https://www.nymph.so/</dc:title>
</cp:coreProperties>
</file>